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9" r:id="rId2"/>
    <p:sldId id="257" r:id="rId3"/>
    <p:sldId id="258" r:id="rId4"/>
    <p:sldId id="263" r:id="rId5"/>
    <p:sldId id="266" r:id="rId6"/>
    <p:sldId id="262" r:id="rId7"/>
    <p:sldId id="26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92"/>
    <p:restoredTop sz="69186"/>
  </p:normalViewPr>
  <p:slideViewPr>
    <p:cSldViewPr snapToGrid="0">
      <p:cViewPr varScale="1">
        <p:scale>
          <a:sx n="91" d="100"/>
          <a:sy n="91" d="100"/>
        </p:scale>
        <p:origin x="14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D3624-2623-7F4D-B44D-37DAB0438223}" type="datetimeFigureOut">
              <a:rPr lang="en-US" smtClean="0"/>
              <a:t>10/30/23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2452FD-CA01-D940-967B-CFFEAB028F1F}" type="slidenum">
              <a:rPr lang="en-US" smtClean="0"/>
              <a:t>‹#›</a:t>
            </a:fld>
            <a:endParaRPr lang="en-US"/>
          </a:p>
        </p:txBody>
      </p:sp>
    </p:spTree>
    <p:extLst>
      <p:ext uri="{BB962C8B-B14F-4D97-AF65-F5344CB8AC3E}">
        <p14:creationId xmlns:p14="http://schemas.microsoft.com/office/powerpoint/2010/main" val="3743380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2452FD-CA01-D940-967B-CFFEAB028F1F}" type="slidenum">
              <a:rPr lang="en-US" smtClean="0"/>
              <a:t>1</a:t>
            </a:fld>
            <a:endParaRPr lang="en-US"/>
          </a:p>
        </p:txBody>
      </p:sp>
    </p:spTree>
    <p:extLst>
      <p:ext uri="{BB962C8B-B14F-4D97-AF65-F5344CB8AC3E}">
        <p14:creationId xmlns:p14="http://schemas.microsoft.com/office/powerpoint/2010/main" val="4235499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2452FD-CA01-D940-967B-CFFEAB028F1F}" type="slidenum">
              <a:rPr lang="en-US" smtClean="0"/>
              <a:t>2</a:t>
            </a:fld>
            <a:endParaRPr lang="en-US"/>
          </a:p>
        </p:txBody>
      </p:sp>
    </p:spTree>
    <p:extLst>
      <p:ext uri="{BB962C8B-B14F-4D97-AF65-F5344CB8AC3E}">
        <p14:creationId xmlns:p14="http://schemas.microsoft.com/office/powerpoint/2010/main" val="225525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The term "quote" with 1107 mentions suggests a lot of the climate change conversation on Twitter involves referencing or discussing opinions and statements made by others. This could be experts, politicians, activists, or celebrities.</a:t>
            </a:r>
          </a:p>
          <a:p>
            <a:pPr algn="l">
              <a:buFont typeface="Arial" panose="020B0604020202020204" pitchFamily="34" charset="0"/>
              <a:buChar char="•"/>
            </a:pPr>
            <a:r>
              <a:rPr lang="en-US" b="0" i="0" dirty="0">
                <a:solidFill>
                  <a:srgbClr val="374151"/>
                </a:solidFill>
                <a:effectLst/>
                <a:latin typeface="Söhne"/>
              </a:rPr>
              <a:t>"People" and "world" with 1071 and 810 mentions respectively emphasize the collective and global nature of the issue. It indicates that the discussions are not about isolated incidents or regional concerns but have a global perspective.</a:t>
            </a:r>
          </a:p>
          <a:p>
            <a:pPr algn="l">
              <a:buFont typeface="Arial" panose="020B0604020202020204" pitchFamily="34" charset="0"/>
              <a:buChar char="•"/>
            </a:pPr>
            <a:r>
              <a:rPr lang="en-US" b="0" i="0" dirty="0">
                <a:solidFill>
                  <a:srgbClr val="374151"/>
                </a:solidFill>
                <a:effectLst/>
                <a:latin typeface="Söhne"/>
              </a:rPr>
              <a:t>Words indicating urgency like "action," "need," and "crisis" with 782, 773, and 500 mentions respectively, indicate that many tweets emphasize the pressing and immediate nature of the problem.</a:t>
            </a:r>
          </a:p>
          <a:p>
            <a:pPr algn="l">
              <a:buFont typeface="Arial" panose="020B0604020202020204" pitchFamily="34" charset="0"/>
              <a:buChar char="•"/>
            </a:pPr>
            <a:r>
              <a:rPr lang="en-US" b="0" i="0" dirty="0">
                <a:solidFill>
                  <a:srgbClr val="374151"/>
                </a:solidFill>
                <a:effectLst/>
                <a:latin typeface="Söhne"/>
              </a:rPr>
              <a:t>Specific topics like "energy" (606 mentions) suggest discussions might be centered around renewable energy sources, ways to reduce carbon footprint, and sustainable living.</a:t>
            </a:r>
          </a:p>
          <a:p>
            <a:pPr algn="l">
              <a:buFont typeface="Arial" panose="020B0604020202020204" pitchFamily="34" charset="0"/>
              <a:buChar char="•"/>
            </a:pPr>
            <a:r>
              <a:rPr lang="en-US" b="0" i="0" dirty="0">
                <a:solidFill>
                  <a:srgbClr val="374151"/>
                </a:solidFill>
                <a:effectLst/>
                <a:latin typeface="Söhne"/>
              </a:rPr>
              <a:t>"Impact" with 604 mentions can be related to discussions about the effects of climate change on the environment, wildlife, and human populations.</a:t>
            </a:r>
          </a:p>
          <a:p>
            <a:pPr algn="l">
              <a:buFont typeface="Arial" panose="020B0604020202020204" pitchFamily="34" charset="0"/>
              <a:buChar char="•"/>
            </a:pPr>
            <a:r>
              <a:rPr lang="en-US" b="0" i="0" dirty="0">
                <a:solidFill>
                  <a:srgbClr val="374151"/>
                </a:solidFill>
                <a:effectLst/>
                <a:latin typeface="Söhne"/>
              </a:rPr>
              <a:t>The term "global" with 711 mentions further cements the idea that the discussions are about the worldwide effects of climate change and not restricted to specific regions.</a:t>
            </a:r>
          </a:p>
          <a:p>
            <a:endParaRPr lang="en-US" dirty="0"/>
          </a:p>
        </p:txBody>
      </p:sp>
      <p:sp>
        <p:nvSpPr>
          <p:cNvPr id="4" name="Slide Number Placeholder 3"/>
          <p:cNvSpPr>
            <a:spLocks noGrp="1"/>
          </p:cNvSpPr>
          <p:nvPr>
            <p:ph type="sldNum" sz="quarter" idx="5"/>
          </p:nvPr>
        </p:nvSpPr>
        <p:spPr/>
        <p:txBody>
          <a:bodyPr/>
          <a:lstStyle/>
          <a:p>
            <a:fld id="{172452FD-CA01-D940-967B-CFFEAB028F1F}" type="slidenum">
              <a:rPr lang="en-US" smtClean="0"/>
              <a:t>4</a:t>
            </a:fld>
            <a:endParaRPr lang="en-US"/>
          </a:p>
        </p:txBody>
      </p:sp>
    </p:spTree>
    <p:extLst>
      <p:ext uri="{BB962C8B-B14F-4D97-AF65-F5344CB8AC3E}">
        <p14:creationId xmlns:p14="http://schemas.microsoft.com/office/powerpoint/2010/main" val="901157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Söhne"/>
              </a:rPr>
              <a:t>People</a:t>
            </a:r>
            <a:r>
              <a:rPr lang="en-US" b="0" i="0" dirty="0">
                <a:solidFill>
                  <a:srgbClr val="000000"/>
                </a:solidFill>
                <a:effectLst/>
                <a:latin typeface="Söhne"/>
              </a:rPr>
              <a:t>:</a:t>
            </a:r>
          </a:p>
          <a:p>
            <a:pPr marL="742950" lvl="1" indent="-285750" algn="l">
              <a:buFont typeface="Arial" panose="020B0604020202020204" pitchFamily="34" charset="0"/>
              <a:buChar char="•"/>
            </a:pPr>
            <a:r>
              <a:rPr lang="en-US" b="0" i="0" dirty="0">
                <a:solidFill>
                  <a:srgbClr val="000000"/>
                </a:solidFill>
                <a:effectLst/>
                <a:latin typeface="Söhne"/>
              </a:rPr>
              <a:t>The mention of political figures like "Putin," "Anthony Albanese," "Scott Morrison," and "Joe Biden" indicates that the climate change conversation is intertwined with political decisions and leadership stances. These are global leaders whose actions and decisions have a significant impact on climate policies.</a:t>
            </a:r>
          </a:p>
          <a:p>
            <a:pPr marL="742950" lvl="1" indent="-285750" algn="l">
              <a:buFont typeface="Arial" panose="020B0604020202020204" pitchFamily="34" charset="0"/>
              <a:buChar char="•"/>
            </a:pPr>
            <a:r>
              <a:rPr lang="en-US" b="0" i="0" dirty="0">
                <a:solidFill>
                  <a:srgbClr val="000000"/>
                </a:solidFill>
                <a:effectLst/>
                <a:latin typeface="Söhne"/>
              </a:rPr>
              <a:t>"Joe Manchin" and "John Kerry" further emphasize the U.S. political angle, with Manchin being a pivotal senator on climate decisions and Kerry as the U.S. Special Presidential Envoy for Climate.</a:t>
            </a:r>
          </a:p>
          <a:p>
            <a:pPr algn="l">
              <a:buFont typeface="Arial" panose="020B0604020202020204" pitchFamily="34" charset="0"/>
              <a:buChar char="•"/>
            </a:pPr>
            <a:r>
              <a:rPr lang="en-US" b="1" i="0" dirty="0">
                <a:solidFill>
                  <a:srgbClr val="000000"/>
                </a:solidFill>
                <a:effectLst/>
                <a:latin typeface="Söhne"/>
              </a:rPr>
              <a:t>Organizations</a:t>
            </a:r>
            <a:r>
              <a:rPr lang="en-US" b="0" i="0" dirty="0">
                <a:solidFill>
                  <a:srgbClr val="000000"/>
                </a:solidFill>
                <a:effectLst/>
                <a:latin typeface="Söhne"/>
              </a:rPr>
              <a:t>:</a:t>
            </a:r>
          </a:p>
          <a:p>
            <a:pPr marL="742950" lvl="1" indent="-285750" algn="l">
              <a:buFont typeface="Arial" panose="020B0604020202020204" pitchFamily="34" charset="0"/>
              <a:buChar char="•"/>
            </a:pPr>
            <a:r>
              <a:rPr lang="en-US" b="0" i="0" dirty="0">
                <a:solidFill>
                  <a:srgbClr val="000000"/>
                </a:solidFill>
                <a:effectLst/>
                <a:latin typeface="Söhne"/>
              </a:rPr>
              <a:t>The "UN" (United Nations) being the top organization suggests discussions around global policies, agreements, or conventions related to climate change.</a:t>
            </a:r>
          </a:p>
          <a:p>
            <a:pPr marL="742950" lvl="1" indent="-285750" algn="l">
              <a:buFont typeface="Arial" panose="020B0604020202020204" pitchFamily="34" charset="0"/>
              <a:buChar char="•"/>
            </a:pPr>
            <a:r>
              <a:rPr lang="en-US" b="0" i="0" dirty="0">
                <a:solidFill>
                  <a:srgbClr val="000000"/>
                </a:solidFill>
                <a:effectLst/>
                <a:latin typeface="Söhne"/>
              </a:rPr>
              <a:t>Judicial entities like the "Supreme Court" and legislative bodies like "Congress" and "Senate" hint at legal and legislative discussions related to climate change.</a:t>
            </a:r>
          </a:p>
          <a:p>
            <a:pPr marL="742950" lvl="1" indent="-285750" algn="l">
              <a:buFont typeface="Arial" panose="020B0604020202020204" pitchFamily="34" charset="0"/>
              <a:buChar char="•"/>
            </a:pPr>
            <a:r>
              <a:rPr lang="en-US" b="0" i="0" dirty="0">
                <a:solidFill>
                  <a:srgbClr val="000000"/>
                </a:solidFill>
                <a:effectLst/>
                <a:latin typeface="Söhne"/>
              </a:rPr>
              <a:t>The presence of media outlets and organizations such as "</a:t>
            </a:r>
            <a:r>
              <a:rPr lang="en-US" b="0" i="0" dirty="0" err="1">
                <a:solidFill>
                  <a:srgbClr val="000000"/>
                </a:solidFill>
                <a:effectLst/>
                <a:latin typeface="Söhne"/>
              </a:rPr>
              <a:t>abc.net.au</a:t>
            </a:r>
            <a:r>
              <a:rPr lang="en-US" b="0" i="0" dirty="0">
                <a:solidFill>
                  <a:srgbClr val="000000"/>
                </a:solidFill>
                <a:effectLst/>
                <a:latin typeface="Söhne"/>
              </a:rPr>
              <a:t>," "ABC," and "CNN" showcases the media's role in reporting, influencing, or driving the climate change narrative.</a:t>
            </a:r>
          </a:p>
          <a:p>
            <a:pPr marL="742950" lvl="1" indent="-285750" algn="l">
              <a:buFont typeface="Arial" panose="020B0604020202020204" pitchFamily="34" charset="0"/>
              <a:buChar char="•"/>
            </a:pPr>
            <a:r>
              <a:rPr lang="en-US" b="0" i="0" dirty="0">
                <a:solidFill>
                  <a:srgbClr val="000000"/>
                </a:solidFill>
                <a:effectLst/>
                <a:latin typeface="Söhne"/>
              </a:rPr>
              <a:t>The inclusion of "NASA" could be related to research, satellite data, or space-based observations of Earth's climate.</a:t>
            </a:r>
          </a:p>
          <a:p>
            <a:pPr algn="l">
              <a:buFont typeface="Arial" panose="020B0604020202020204" pitchFamily="34" charset="0"/>
              <a:buChar char="•"/>
            </a:pPr>
            <a:r>
              <a:rPr lang="en-US" b="1" i="0" dirty="0">
                <a:solidFill>
                  <a:srgbClr val="000000"/>
                </a:solidFill>
                <a:effectLst/>
                <a:latin typeface="Söhne"/>
              </a:rPr>
              <a:t>Geopolitics</a:t>
            </a:r>
            <a:r>
              <a:rPr lang="en-US" b="0" i="0" dirty="0">
                <a:solidFill>
                  <a:srgbClr val="000000"/>
                </a:solidFill>
                <a:effectLst/>
                <a:latin typeface="Söhne"/>
              </a:rPr>
              <a:t>:</a:t>
            </a:r>
          </a:p>
          <a:p>
            <a:pPr marL="742950" lvl="1" indent="-285750" algn="l">
              <a:buFont typeface="Arial" panose="020B0604020202020204" pitchFamily="34" charset="0"/>
              <a:buChar char="•"/>
            </a:pPr>
            <a:r>
              <a:rPr lang="en-US" b="0" i="0" dirty="0">
                <a:solidFill>
                  <a:srgbClr val="000000"/>
                </a:solidFill>
                <a:effectLst/>
                <a:latin typeface="Söhne"/>
              </a:rPr>
              <a:t>The wide range of places from "Australia" to "Russia" and "California" to "India" highlights the global concern of climate change. It's not confined to one region but is a shared responsibility and concern across continents.</a:t>
            </a:r>
          </a:p>
          <a:p>
            <a:pPr marL="742950" lvl="1" indent="-285750" algn="l">
              <a:buFont typeface="Arial" panose="020B0604020202020204" pitchFamily="34" charset="0"/>
              <a:buChar char="•"/>
            </a:pPr>
            <a:r>
              <a:rPr lang="en-US" b="0" i="0" dirty="0">
                <a:solidFill>
                  <a:srgbClr val="000000"/>
                </a:solidFill>
                <a:effectLst/>
                <a:latin typeface="Söhne"/>
              </a:rPr>
              <a:t>Specific mentions like "California" might refer to wildfires or state-specific climate initiatives. "China" and "India" are two of the world's most populous countries and major carbon emitters, so their policies and actions are crucial for global climate goals.</a:t>
            </a:r>
          </a:p>
          <a:p>
            <a:pPr algn="l"/>
            <a:r>
              <a:rPr lang="en-US" b="0" i="0" dirty="0">
                <a:solidFill>
                  <a:srgbClr val="000000"/>
                </a:solidFill>
                <a:effectLst/>
                <a:latin typeface="Söhne"/>
              </a:rPr>
              <a:t>This structured analysis provides an understanding of the prominent figures, organizations, and places shaping the climate change conversation. The mentions provide a blend of political, scientific, media, and geographical perspectives, highlighting the multifaceted nature of the climate change discourse.</a:t>
            </a:r>
          </a:p>
          <a:p>
            <a:pPr algn="l"/>
            <a:br>
              <a:rPr lang="en-US" b="0" i="0" dirty="0">
                <a:solidFill>
                  <a:srgbClr val="000000"/>
                </a:solidFill>
                <a:effectLst/>
                <a:latin typeface="Söhne"/>
              </a:rPr>
            </a:br>
            <a:endParaRPr lang="en-US" b="0" i="0" dirty="0">
              <a:solidFill>
                <a:srgbClr val="000000"/>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172452FD-CA01-D940-967B-CFFEAB028F1F}" type="slidenum">
              <a:rPr lang="en-US" smtClean="0"/>
              <a:t>5</a:t>
            </a:fld>
            <a:endParaRPr lang="en-US"/>
          </a:p>
        </p:txBody>
      </p:sp>
    </p:spTree>
    <p:extLst>
      <p:ext uri="{BB962C8B-B14F-4D97-AF65-F5344CB8AC3E}">
        <p14:creationId xmlns:p14="http://schemas.microsoft.com/office/powerpoint/2010/main" val="1277195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Energy Sources and Their Impact</a:t>
            </a:r>
            <a:r>
              <a:rPr lang="en-US" b="0" i="0" dirty="0">
                <a:solidFill>
                  <a:srgbClr val="374151"/>
                </a:solidFill>
                <a:effectLst/>
                <a:latin typeface="Söhne"/>
              </a:rPr>
              <a:t>:</a:t>
            </a:r>
          </a:p>
          <a:p>
            <a:pPr marL="742950" lvl="1" indent="-285750" algn="l">
              <a:buFont typeface="+mj-lt"/>
              <a:buAutoNum type="arabicPeriod"/>
            </a:pPr>
            <a:r>
              <a:rPr lang="en-US" b="0" i="0" dirty="0">
                <a:solidFill>
                  <a:srgbClr val="374151"/>
                </a:solidFill>
                <a:effectLst/>
                <a:latin typeface="Söhne"/>
              </a:rPr>
              <a:t>Discussing the environmental impact of different energy sources.</a:t>
            </a:r>
          </a:p>
          <a:p>
            <a:pPr marL="742950" lvl="1" indent="-285750" algn="l">
              <a:buFont typeface="+mj-lt"/>
              <a:buAutoNum type="arabicPeriod"/>
            </a:pPr>
            <a:r>
              <a:rPr lang="en-US" b="0" i="0" dirty="0">
                <a:solidFill>
                  <a:srgbClr val="374151"/>
                </a:solidFill>
                <a:effectLst/>
                <a:latin typeface="Söhne"/>
              </a:rPr>
              <a:t>Legal implications with energy companies.</a:t>
            </a:r>
          </a:p>
          <a:p>
            <a:pPr marL="742950" lvl="1" indent="-285750" algn="l">
              <a:buFont typeface="+mj-lt"/>
              <a:buAutoNum type="arabicPeriod"/>
            </a:pPr>
            <a:r>
              <a:rPr lang="en-US" b="0" i="0" dirty="0">
                <a:solidFill>
                  <a:srgbClr val="374151"/>
                </a:solidFill>
                <a:effectLst/>
                <a:latin typeface="Söhne"/>
              </a:rPr>
              <a:t>Highlight: Advocacy against harmful energy practices and fossil fuels.</a:t>
            </a:r>
          </a:p>
          <a:p>
            <a:pPr algn="l">
              <a:buFont typeface="+mj-lt"/>
              <a:buAutoNum type="arabicPeriod"/>
            </a:pPr>
            <a:r>
              <a:rPr lang="en-US" b="1" i="0" dirty="0">
                <a:solidFill>
                  <a:srgbClr val="374151"/>
                </a:solidFill>
                <a:effectLst/>
                <a:latin typeface="Söhne"/>
              </a:rPr>
              <a:t>Technical &amp; Policy Aspects</a:t>
            </a:r>
            <a:r>
              <a:rPr lang="en-US" b="0" i="0" dirty="0">
                <a:solidFill>
                  <a:srgbClr val="374151"/>
                </a:solidFill>
                <a:effectLst/>
                <a:latin typeface="Söhne"/>
              </a:rPr>
              <a:t>:</a:t>
            </a:r>
          </a:p>
          <a:p>
            <a:pPr marL="742950" lvl="1" indent="-285750" algn="l">
              <a:buFont typeface="+mj-lt"/>
              <a:buAutoNum type="arabicPeriod"/>
            </a:pPr>
            <a:r>
              <a:rPr lang="en-US" b="0" i="0" dirty="0">
                <a:solidFill>
                  <a:srgbClr val="374151"/>
                </a:solidFill>
                <a:effectLst/>
                <a:latin typeface="Söhne"/>
              </a:rPr>
              <a:t>Delving into carbon emissions and energy sources.</a:t>
            </a:r>
          </a:p>
          <a:p>
            <a:pPr marL="742950" lvl="1" indent="-285750" algn="l">
              <a:buFont typeface="+mj-lt"/>
              <a:buAutoNum type="arabicPeriod"/>
            </a:pPr>
            <a:r>
              <a:rPr lang="en-US" b="0" i="0" dirty="0">
                <a:solidFill>
                  <a:srgbClr val="374151"/>
                </a:solidFill>
                <a:effectLst/>
                <a:latin typeface="Söhne"/>
              </a:rPr>
              <a:t>Discussing potential strategies and policies.</a:t>
            </a:r>
          </a:p>
          <a:p>
            <a:pPr marL="742950" lvl="1" indent="-285750" algn="l">
              <a:buFont typeface="+mj-lt"/>
              <a:buAutoNum type="arabicPeriod"/>
            </a:pPr>
            <a:r>
              <a:rPr lang="en-US" b="0" i="0" dirty="0">
                <a:solidFill>
                  <a:srgbClr val="374151"/>
                </a:solidFill>
                <a:effectLst/>
                <a:latin typeface="Söhne"/>
              </a:rPr>
              <a:t>Highlight: Intersection of climate change with food and agriculture.</a:t>
            </a:r>
          </a:p>
          <a:p>
            <a:endParaRPr lang="en-US" dirty="0"/>
          </a:p>
        </p:txBody>
      </p:sp>
      <p:sp>
        <p:nvSpPr>
          <p:cNvPr id="4" name="Slide Number Placeholder 3"/>
          <p:cNvSpPr>
            <a:spLocks noGrp="1"/>
          </p:cNvSpPr>
          <p:nvPr>
            <p:ph type="sldNum" sz="quarter" idx="5"/>
          </p:nvPr>
        </p:nvSpPr>
        <p:spPr/>
        <p:txBody>
          <a:bodyPr/>
          <a:lstStyle/>
          <a:p>
            <a:fld id="{172452FD-CA01-D940-967B-CFFEAB028F1F}" type="slidenum">
              <a:rPr lang="en-US" smtClean="0"/>
              <a:t>6</a:t>
            </a:fld>
            <a:endParaRPr lang="en-US"/>
          </a:p>
        </p:txBody>
      </p:sp>
    </p:spTree>
    <p:extLst>
      <p:ext uri="{BB962C8B-B14F-4D97-AF65-F5344CB8AC3E}">
        <p14:creationId xmlns:p14="http://schemas.microsoft.com/office/powerpoint/2010/main" val="683418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1C1917"/>
                </a:solidFill>
                <a:effectLst/>
                <a:latin typeface="-apple-system"/>
              </a:rPr>
              <a:t>Word Frequency Analysis</a:t>
            </a:r>
          </a:p>
          <a:p>
            <a:pPr algn="l">
              <a:buFont typeface="Arial" panose="020B0604020202020204" pitchFamily="34" charset="0"/>
              <a:buChar char="•"/>
            </a:pPr>
            <a:r>
              <a:rPr lang="en-US" b="0" i="0" u="none" strike="noStrike" dirty="0">
                <a:solidFill>
                  <a:srgbClr val="1C1917"/>
                </a:solidFill>
                <a:effectLst/>
                <a:latin typeface="-apple-system"/>
              </a:rPr>
              <a:t>The discourse reflects a sense of urgency and need for immediate action, as indicated by words like "now", "action", "fight". This suggests many users see climate change as a pressing issue.</a:t>
            </a:r>
          </a:p>
          <a:p>
            <a:pPr algn="l">
              <a:buFont typeface="Arial" panose="020B0604020202020204" pitchFamily="34" charset="0"/>
              <a:buChar char="•"/>
            </a:pPr>
            <a:r>
              <a:rPr lang="en-US" b="0" i="0" u="none" strike="noStrike" dirty="0">
                <a:solidFill>
                  <a:srgbClr val="1C1917"/>
                </a:solidFill>
                <a:effectLst/>
                <a:latin typeface="-apple-system"/>
              </a:rPr>
              <a:t>Solution-oriented words like "energy", "emissions", "sustainable" indicate people are discussing potential responses to climate change.</a:t>
            </a:r>
          </a:p>
          <a:p>
            <a:pPr algn="l">
              <a:buFont typeface="Arial" panose="020B0604020202020204" pitchFamily="34" charset="0"/>
              <a:buChar char="•"/>
            </a:pPr>
            <a:r>
              <a:rPr lang="en-US" b="0" i="0" u="none" strike="noStrike" dirty="0">
                <a:solidFill>
                  <a:srgbClr val="1C1917"/>
                </a:solidFill>
                <a:effectLst/>
                <a:latin typeface="-apple-system"/>
              </a:rPr>
              <a:t>Emotionally-charged words like "denial", "hoax", "future" highlight the passionate nature of debates on this topic.</a:t>
            </a:r>
          </a:p>
          <a:p>
            <a:pPr algn="l"/>
            <a:endParaRPr lang="en-US" b="0" i="0" u="none" strike="noStrike" dirty="0">
              <a:solidFill>
                <a:srgbClr val="1C1917"/>
              </a:solidFill>
              <a:effectLst/>
              <a:latin typeface="-apple-system"/>
            </a:endParaRPr>
          </a:p>
          <a:p>
            <a:pPr algn="l"/>
            <a:r>
              <a:rPr lang="en-US" b="0" i="0" u="none" strike="noStrike" dirty="0">
                <a:solidFill>
                  <a:srgbClr val="1C1917"/>
                </a:solidFill>
                <a:effectLst/>
                <a:latin typeface="-apple-system"/>
              </a:rPr>
              <a:t>Named Entity Recognition</a:t>
            </a:r>
          </a:p>
          <a:p>
            <a:pPr algn="l">
              <a:buFont typeface="Arial" panose="020B0604020202020204" pitchFamily="34" charset="0"/>
              <a:buChar char="•"/>
            </a:pPr>
            <a:r>
              <a:rPr lang="en-US" b="0" i="0" u="none" strike="noStrike" dirty="0">
                <a:solidFill>
                  <a:srgbClr val="1C1917"/>
                </a:solidFill>
                <a:effectLst/>
                <a:latin typeface="-apple-system"/>
              </a:rPr>
              <a:t>The prominence of US political entities reflects how climate change has become highly politicized and partisan in the US. Policy decisions play an outsized role.</a:t>
            </a:r>
          </a:p>
          <a:p>
            <a:pPr algn="l">
              <a:buFont typeface="Arial" panose="020B0604020202020204" pitchFamily="34" charset="0"/>
              <a:buChar char="•"/>
            </a:pPr>
            <a:r>
              <a:rPr lang="en-US" b="0" i="0" u="none" strike="noStrike" dirty="0">
                <a:solidFill>
                  <a:srgbClr val="1C1917"/>
                </a:solidFill>
                <a:effectLst/>
                <a:latin typeface="-apple-system"/>
              </a:rPr>
              <a:t>Frequent mentions of media outlets demonstrate their influence in shaping the narrative and public opinion around climate change.</a:t>
            </a:r>
          </a:p>
          <a:p>
            <a:pPr algn="l">
              <a:buFont typeface="Arial" panose="020B0604020202020204" pitchFamily="34" charset="0"/>
              <a:buChar char="•"/>
            </a:pPr>
            <a:r>
              <a:rPr lang="en-US" b="0" i="0" u="none" strike="noStrike" dirty="0">
                <a:solidFill>
                  <a:srgbClr val="1C1917"/>
                </a:solidFill>
                <a:effectLst/>
                <a:latin typeface="-apple-system"/>
              </a:rPr>
              <a:t>Focus on local regions and impacts reveals climate change is seen as a global but locally relevant issue.</a:t>
            </a:r>
          </a:p>
          <a:p>
            <a:pPr algn="l"/>
            <a:endParaRPr lang="en-US" b="0" i="0" u="none" strike="noStrike" dirty="0">
              <a:solidFill>
                <a:srgbClr val="1C1917"/>
              </a:solidFill>
              <a:effectLst/>
              <a:latin typeface="-apple-system"/>
            </a:endParaRPr>
          </a:p>
          <a:p>
            <a:pPr algn="l"/>
            <a:r>
              <a:rPr lang="en-US" b="0" i="0" u="none" strike="noStrike" dirty="0">
                <a:solidFill>
                  <a:srgbClr val="1C1917"/>
                </a:solidFill>
                <a:effectLst/>
                <a:latin typeface="-apple-system"/>
              </a:rPr>
              <a:t>Topic Modeling</a:t>
            </a:r>
          </a:p>
          <a:p>
            <a:pPr algn="l">
              <a:buFont typeface="Arial" panose="020B0604020202020204" pitchFamily="34" charset="0"/>
              <a:buChar char="•"/>
            </a:pPr>
            <a:r>
              <a:rPr lang="en-US" b="1" i="0" dirty="0">
                <a:solidFill>
                  <a:srgbClr val="000000"/>
                </a:solidFill>
                <a:effectLst/>
                <a:latin typeface="Söhne"/>
              </a:rPr>
              <a:t>Holistic Climate Discourse</a:t>
            </a:r>
            <a:r>
              <a:rPr lang="en-US" b="0" i="0" dirty="0">
                <a:solidFill>
                  <a:srgbClr val="000000"/>
                </a:solidFill>
                <a:effectLst/>
                <a:latin typeface="Söhne"/>
              </a:rPr>
              <a:t>: Engaging in a comprehensive dialogue encompassing the climate crisis, energy policies, and environmental impacts while intertwining legal, ethical, and political dimensions, reflecting a growing awareness and urgency toward global and regional environmental issues.</a:t>
            </a:r>
          </a:p>
          <a:p>
            <a:pPr algn="l">
              <a:buFont typeface="Arial" panose="020B0604020202020204" pitchFamily="34" charset="0"/>
              <a:buChar char="•"/>
            </a:pPr>
            <a:r>
              <a:rPr lang="en-US" b="1" i="0" dirty="0">
                <a:solidFill>
                  <a:srgbClr val="000000"/>
                </a:solidFill>
                <a:effectLst/>
                <a:latin typeface="Söhne"/>
              </a:rPr>
              <a:t>Cross-Sectoral Resilience</a:t>
            </a:r>
            <a:r>
              <a:rPr lang="en-US" b="0" i="0" dirty="0">
                <a:solidFill>
                  <a:srgbClr val="000000"/>
                </a:solidFill>
                <a:effectLst/>
                <a:latin typeface="Söhne"/>
              </a:rPr>
              <a:t>: Embracing an interdisciplinary lens to explore solutions, from leveraging renewable energy, addressing food security amid disasters, to dissecting the socio-economic implications, fostering a multifaceted approach to resilience and sustainability in face of environmental and societal challenges.</a:t>
            </a:r>
          </a:p>
          <a:p>
            <a:pPr algn="l"/>
            <a:br>
              <a:rPr lang="en-US" b="0" i="0" dirty="0">
                <a:solidFill>
                  <a:srgbClr val="000000"/>
                </a:solidFill>
                <a:effectLst/>
                <a:latin typeface="Söhne"/>
              </a:rPr>
            </a:br>
            <a:endParaRPr lang="en-US" b="0" i="0" dirty="0">
              <a:solidFill>
                <a:srgbClr val="000000"/>
              </a:solidFill>
              <a:effectLst/>
              <a:latin typeface="Söhne"/>
            </a:endParaRPr>
          </a:p>
          <a:p>
            <a:pPr algn="l"/>
            <a:r>
              <a:rPr lang="en-US" b="0" i="0" u="none" strike="noStrike" dirty="0">
                <a:solidFill>
                  <a:srgbClr val="1C1917"/>
                </a:solidFill>
                <a:effectLst/>
                <a:latin typeface="-apple-system"/>
              </a:rPr>
              <a:t>Overall the analysis reveals climate change conversations on Twitter are multidimensional, tapping into science, policy, politics, culture. But urgency and alarm dominate </a:t>
            </a:r>
            <a:r>
              <a:rPr lang="en-US" b="0" i="0" u="none" strike="noStrike" dirty="0" err="1">
                <a:solidFill>
                  <a:srgbClr val="1C1917"/>
                </a:solidFill>
                <a:effectLst/>
                <a:latin typeface="-apple-system"/>
              </a:rPr>
              <a:t>overhope</a:t>
            </a:r>
            <a:r>
              <a:rPr lang="en-US" b="0" i="0" u="none" strike="noStrike" dirty="0">
                <a:solidFill>
                  <a:srgbClr val="1C1917"/>
                </a:solidFill>
                <a:effectLst/>
                <a:latin typeface="-apple-system"/>
              </a:rPr>
              <a:t>. More solutions-focused messaging may be impactful.</a:t>
            </a:r>
          </a:p>
          <a:p>
            <a:endParaRPr lang="en-US" dirty="0"/>
          </a:p>
        </p:txBody>
      </p:sp>
      <p:sp>
        <p:nvSpPr>
          <p:cNvPr id="4" name="Slide Number Placeholder 3"/>
          <p:cNvSpPr>
            <a:spLocks noGrp="1"/>
          </p:cNvSpPr>
          <p:nvPr>
            <p:ph type="sldNum" sz="quarter" idx="5"/>
          </p:nvPr>
        </p:nvSpPr>
        <p:spPr/>
        <p:txBody>
          <a:bodyPr/>
          <a:lstStyle/>
          <a:p>
            <a:fld id="{172452FD-CA01-D940-967B-CFFEAB028F1F}" type="slidenum">
              <a:rPr lang="en-US" smtClean="0"/>
              <a:t>7</a:t>
            </a:fld>
            <a:endParaRPr lang="en-US"/>
          </a:p>
        </p:txBody>
      </p:sp>
    </p:spTree>
    <p:extLst>
      <p:ext uri="{BB962C8B-B14F-4D97-AF65-F5344CB8AC3E}">
        <p14:creationId xmlns:p14="http://schemas.microsoft.com/office/powerpoint/2010/main" val="2785917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E41BA-FE96-A37B-D757-1EA16DA120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87F551-694E-7628-AA82-45C6E7A0A0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6761DA-608C-422D-A09C-F941BF9D7288}"/>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5" name="Footer Placeholder 4">
            <a:extLst>
              <a:ext uri="{FF2B5EF4-FFF2-40B4-BE49-F238E27FC236}">
                <a16:creationId xmlns:a16="http://schemas.microsoft.com/office/drawing/2014/main" id="{D761A852-824A-7170-E7C4-2BC18D575E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EBD9E0-BDA7-279A-D41C-65B311ECD550}"/>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2496033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B3B64-837F-9577-BFE3-86050AF965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F7FD65-2501-7F22-B1E4-B7DB722C0B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9944CF-7C74-5584-2D18-23E133647AF8}"/>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5" name="Footer Placeholder 4">
            <a:extLst>
              <a:ext uri="{FF2B5EF4-FFF2-40B4-BE49-F238E27FC236}">
                <a16:creationId xmlns:a16="http://schemas.microsoft.com/office/drawing/2014/main" id="{DEADB9A6-439B-5291-F887-44C2C5AC4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8F925-B71D-ACE4-AC26-D2E8A7AC307E}"/>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48868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8B114D-6E52-B77C-8386-BDA9AC1C7A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B035CA-8518-C7F0-531E-6DD77F9A97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662E2-4E6C-A6E7-6813-5174441F7570}"/>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5" name="Footer Placeholder 4">
            <a:extLst>
              <a:ext uri="{FF2B5EF4-FFF2-40B4-BE49-F238E27FC236}">
                <a16:creationId xmlns:a16="http://schemas.microsoft.com/office/drawing/2014/main" id="{08F1E5D1-8258-7015-D8E4-F5723F2B30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74D58-FA07-72D8-1F4C-F828974EBF39}"/>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630318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473B7-EF82-7708-E9B9-D46CD3BAA1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18ECB1-471F-D1C4-FC13-9A6C2CCE2E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CC9C8-DBA5-134F-6909-BBE554FB2822}"/>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5" name="Footer Placeholder 4">
            <a:extLst>
              <a:ext uri="{FF2B5EF4-FFF2-40B4-BE49-F238E27FC236}">
                <a16:creationId xmlns:a16="http://schemas.microsoft.com/office/drawing/2014/main" id="{B843ECEA-D1AD-9E26-B2D0-D7E60CDAF8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AC32E-605D-F273-91E5-18C3F83EDAED}"/>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1757997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0DB7-664F-1CC7-BDE6-E02444B96D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248CD6-A6F5-EDCF-7B9D-79A7FC0E43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F4745C-8DD6-899E-C867-3380195564AD}"/>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5" name="Footer Placeholder 4">
            <a:extLst>
              <a:ext uri="{FF2B5EF4-FFF2-40B4-BE49-F238E27FC236}">
                <a16:creationId xmlns:a16="http://schemas.microsoft.com/office/drawing/2014/main" id="{606BD63B-3B16-8EB7-4685-FA8D890B9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FC0646-8DF0-98C4-0E49-93C7B500F773}"/>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2521587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B1BB3-42F3-BF23-6E4B-A0F699E772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3D91F8-BB38-3420-4D3A-E1F210A43B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B2B9E7-9A70-8BC6-1773-E2353EE581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5D71D0-BA60-7C67-295A-D9BA2672CEFA}"/>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6" name="Footer Placeholder 5">
            <a:extLst>
              <a:ext uri="{FF2B5EF4-FFF2-40B4-BE49-F238E27FC236}">
                <a16:creationId xmlns:a16="http://schemas.microsoft.com/office/drawing/2014/main" id="{F083616A-7D51-92A2-C96D-5CB897145C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BD4DE-B935-1D4C-1323-DA77E6F24B9A}"/>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539817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A2D2-9C54-1287-E7F5-DA2C4C6DC1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B31626-F80B-8D94-E02E-000ACE5FE4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5E55EA-5F9F-8184-0781-AB5203101E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33218D-7E4E-437C-3DE5-8642920691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3C34C5-8818-2742-6B3A-8C9B8562B9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B6AD30-3A2B-1F73-AB04-5A29BCDF0C2D}"/>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8" name="Footer Placeholder 7">
            <a:extLst>
              <a:ext uri="{FF2B5EF4-FFF2-40B4-BE49-F238E27FC236}">
                <a16:creationId xmlns:a16="http://schemas.microsoft.com/office/drawing/2014/main" id="{5CCD5200-F7EF-1284-C480-3050B21299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6631B9-EB6A-F231-2F58-BBDF604F08CF}"/>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1730162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90CC5-FCF9-BDCF-6079-B2425821F1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D966C0-AF94-4920-73F5-11A4585219A6}"/>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4" name="Footer Placeholder 3">
            <a:extLst>
              <a:ext uri="{FF2B5EF4-FFF2-40B4-BE49-F238E27FC236}">
                <a16:creationId xmlns:a16="http://schemas.microsoft.com/office/drawing/2014/main" id="{CA4BDFC7-F352-2818-86CB-9FDC4430A6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B65935-DE87-330C-A027-4675CB3921B7}"/>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530326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D52667-8D0E-5943-38B0-978FA76F0345}"/>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3" name="Footer Placeholder 2">
            <a:extLst>
              <a:ext uri="{FF2B5EF4-FFF2-40B4-BE49-F238E27FC236}">
                <a16:creationId xmlns:a16="http://schemas.microsoft.com/office/drawing/2014/main" id="{73E3D4D6-67E1-BF24-DEA5-73A149CEEA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995735-1B0F-06A9-71A3-6286EBD4D852}"/>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937737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2F7D8-5C3A-46B2-0EF7-20B5C72BAE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A93940-7344-5F65-8B0C-1D3CAC07D9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61824B-5AE2-6274-8ED2-D1A18F71A4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C87DF-CFEE-45D6-870B-39DEB8DE1DB6}"/>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6" name="Footer Placeholder 5">
            <a:extLst>
              <a:ext uri="{FF2B5EF4-FFF2-40B4-BE49-F238E27FC236}">
                <a16:creationId xmlns:a16="http://schemas.microsoft.com/office/drawing/2014/main" id="{C03DF2C9-18CC-AE77-B092-67EE952F63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025BF6-031B-63BB-7273-584BE5E64D6E}"/>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2445901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8A08-5308-BBBE-AEAB-8BDA05EB2E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CEA90D-D011-066A-E68D-4681058485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BEE7BA-6B6B-94BD-9982-4730246C73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B61FB2-C5C2-741F-6EB5-37A61C8BF7B7}"/>
              </a:ext>
            </a:extLst>
          </p:cNvPr>
          <p:cNvSpPr>
            <a:spLocks noGrp="1"/>
          </p:cNvSpPr>
          <p:nvPr>
            <p:ph type="dt" sz="half" idx="10"/>
          </p:nvPr>
        </p:nvSpPr>
        <p:spPr/>
        <p:txBody>
          <a:bodyPr/>
          <a:lstStyle/>
          <a:p>
            <a:fld id="{06FA5C24-76F6-7440-92D9-27053EC36090}" type="datetimeFigureOut">
              <a:rPr lang="en-US" smtClean="0"/>
              <a:t>10/30/23</a:t>
            </a:fld>
            <a:endParaRPr lang="en-US"/>
          </a:p>
        </p:txBody>
      </p:sp>
      <p:sp>
        <p:nvSpPr>
          <p:cNvPr id="6" name="Footer Placeholder 5">
            <a:extLst>
              <a:ext uri="{FF2B5EF4-FFF2-40B4-BE49-F238E27FC236}">
                <a16:creationId xmlns:a16="http://schemas.microsoft.com/office/drawing/2014/main" id="{24B7F3BD-5634-D7A1-7F01-A34D81F4A6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76A411-0639-3B2C-EF94-E6F71C1DEE27}"/>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3074474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78FAAB-7945-F56D-B9D1-ADF230DE71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CE33A4-BD2D-5421-44FE-9B4FF519ED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9A4299-7D9A-263D-9F57-29EF7A99D4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FA5C24-76F6-7440-92D9-27053EC36090}" type="datetimeFigureOut">
              <a:rPr lang="en-US" smtClean="0"/>
              <a:t>10/30/23</a:t>
            </a:fld>
            <a:endParaRPr lang="en-US"/>
          </a:p>
        </p:txBody>
      </p:sp>
      <p:sp>
        <p:nvSpPr>
          <p:cNvPr id="5" name="Footer Placeholder 4">
            <a:extLst>
              <a:ext uri="{FF2B5EF4-FFF2-40B4-BE49-F238E27FC236}">
                <a16:creationId xmlns:a16="http://schemas.microsoft.com/office/drawing/2014/main" id="{B134CF14-08C9-5E27-C036-3C5671B246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189534-AEFF-FE5E-7179-79A86A3FF8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16A4A4-125A-864D-A447-285ADFB1EE57}" type="slidenum">
              <a:rPr lang="en-US" smtClean="0"/>
              <a:t>‹#›</a:t>
            </a:fld>
            <a:endParaRPr lang="en-US"/>
          </a:p>
        </p:txBody>
      </p:sp>
    </p:spTree>
    <p:extLst>
      <p:ext uri="{BB962C8B-B14F-4D97-AF65-F5344CB8AC3E}">
        <p14:creationId xmlns:p14="http://schemas.microsoft.com/office/powerpoint/2010/main" val="2363787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D76F007-5DC2-4C3C-8280-98EC4ADA6B9E}"/>
              </a:ext>
            </a:extLst>
          </p:cNvPr>
          <p:cNvSpPr>
            <a:spLocks noGrp="1"/>
          </p:cNvSpPr>
          <p:nvPr>
            <p:ph type="ctrTitle"/>
          </p:nvPr>
        </p:nvSpPr>
        <p:spPr>
          <a:xfrm>
            <a:off x="890337" y="640080"/>
            <a:ext cx="4272506" cy="3566160"/>
          </a:xfrm>
        </p:spPr>
        <p:txBody>
          <a:bodyPr anchor="b">
            <a:normAutofit/>
          </a:bodyPr>
          <a:lstStyle/>
          <a:p>
            <a:pPr algn="l"/>
            <a:r>
              <a:rPr lang="en-US" sz="4800" b="1" dirty="0"/>
              <a:t>Climate Change Discourse on Twitter</a:t>
            </a:r>
          </a:p>
        </p:txBody>
      </p:sp>
      <p:sp>
        <p:nvSpPr>
          <p:cNvPr id="5" name="Subtitle 4">
            <a:extLst>
              <a:ext uri="{FF2B5EF4-FFF2-40B4-BE49-F238E27FC236}">
                <a16:creationId xmlns:a16="http://schemas.microsoft.com/office/drawing/2014/main" id="{F9A49693-3FCF-CC74-8D64-5E43DA1DC0AC}"/>
              </a:ext>
            </a:extLst>
          </p:cNvPr>
          <p:cNvSpPr>
            <a:spLocks noGrp="1"/>
          </p:cNvSpPr>
          <p:nvPr>
            <p:ph type="subTitle" idx="1"/>
          </p:nvPr>
        </p:nvSpPr>
        <p:spPr>
          <a:xfrm>
            <a:off x="890339" y="4636008"/>
            <a:ext cx="3734014" cy="1572768"/>
          </a:xfrm>
        </p:spPr>
        <p:txBody>
          <a:bodyPr>
            <a:normAutofit/>
          </a:bodyPr>
          <a:lstStyle/>
          <a:p>
            <a:pPr algn="l"/>
            <a:r>
              <a:rPr lang="en-US" dirty="0"/>
              <a:t>Isabel Arvelo</a:t>
            </a:r>
          </a:p>
        </p:txBody>
      </p:sp>
      <p:sp>
        <p:nvSpPr>
          <p:cNvPr id="18"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Climate change on Twitter">
            <a:extLst>
              <a:ext uri="{FF2B5EF4-FFF2-40B4-BE49-F238E27FC236}">
                <a16:creationId xmlns:a16="http://schemas.microsoft.com/office/drawing/2014/main" id="{FA9B337D-5916-765E-D9F3-D794DC3287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71" r="15108"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61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7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0CB7AF-2502-705C-9779-9BD8FAE79DB0}"/>
              </a:ext>
            </a:extLst>
          </p:cNvPr>
          <p:cNvSpPr>
            <a:spLocks noGrp="1"/>
          </p:cNvSpPr>
          <p:nvPr>
            <p:ph type="title"/>
          </p:nvPr>
        </p:nvSpPr>
        <p:spPr>
          <a:xfrm>
            <a:off x="640080" y="325369"/>
            <a:ext cx="4368602" cy="1956841"/>
          </a:xfrm>
        </p:spPr>
        <p:txBody>
          <a:bodyPr anchor="b">
            <a:normAutofit/>
          </a:bodyPr>
          <a:lstStyle/>
          <a:p>
            <a:r>
              <a:rPr lang="en-US" sz="5400" dirty="0"/>
              <a:t>Motivation </a:t>
            </a:r>
          </a:p>
        </p:txBody>
      </p:sp>
      <p:sp>
        <p:nvSpPr>
          <p:cNvPr id="2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B976C2B-F35F-BCBE-1B51-13C95CA8B9D5}"/>
              </a:ext>
            </a:extLst>
          </p:cNvPr>
          <p:cNvSpPr>
            <a:spLocks noGrp="1"/>
          </p:cNvSpPr>
          <p:nvPr>
            <p:ph idx="1"/>
          </p:nvPr>
        </p:nvSpPr>
        <p:spPr>
          <a:xfrm>
            <a:off x="640080" y="2872899"/>
            <a:ext cx="4243589" cy="3659732"/>
          </a:xfrm>
        </p:spPr>
        <p:txBody>
          <a:bodyPr>
            <a:normAutofit/>
          </a:bodyPr>
          <a:lstStyle/>
          <a:p>
            <a:r>
              <a:rPr lang="en-US" sz="2000" b="0" i="0" u="none" strike="noStrike" dirty="0">
                <a:effectLst/>
                <a:latin typeface="-apple-system"/>
              </a:rPr>
              <a:t>What are the main topics, themes, and narratives that dominate climate change discussions on Twitter? What does the discourse tend to focus on?</a:t>
            </a:r>
          </a:p>
          <a:p>
            <a:endParaRPr lang="en-US" sz="2000" b="0" i="0" u="none" strike="noStrike" dirty="0">
              <a:effectLst/>
              <a:latin typeface="-apple-system"/>
            </a:endParaRPr>
          </a:p>
          <a:p>
            <a:r>
              <a:rPr lang="en-US" sz="2000" b="0" i="0" u="none" strike="noStrike" dirty="0">
                <a:effectLst/>
                <a:latin typeface="-apple-system"/>
              </a:rPr>
              <a:t>What individuals, organizations, locations, and other entities are most influential in shaping the climate change narrative on Twitter?</a:t>
            </a:r>
          </a:p>
          <a:p>
            <a:endParaRPr lang="en-US" sz="2000" b="0" i="0" u="none" strike="noStrike" dirty="0">
              <a:effectLst/>
              <a:latin typeface="-apple-system"/>
            </a:endParaRPr>
          </a:p>
          <a:p>
            <a:endParaRPr lang="en-US" sz="2000" dirty="0"/>
          </a:p>
        </p:txBody>
      </p:sp>
      <p:pic>
        <p:nvPicPr>
          <p:cNvPr id="4" name="Picture 2" descr="What Is Climate Change? | United Nations">
            <a:extLst>
              <a:ext uri="{FF2B5EF4-FFF2-40B4-BE49-F238E27FC236}">
                <a16:creationId xmlns:a16="http://schemas.microsoft.com/office/drawing/2014/main" id="{1C96AF78-504C-A259-A042-26EF8848CA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93" r="22587"/>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148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884C9-B71C-B0AC-3D58-F8BA40B2A942}"/>
              </a:ext>
            </a:extLst>
          </p:cNvPr>
          <p:cNvSpPr>
            <a:spLocks noGrp="1"/>
          </p:cNvSpPr>
          <p:nvPr>
            <p:ph type="title"/>
          </p:nvPr>
        </p:nvSpPr>
        <p:spPr>
          <a:xfrm>
            <a:off x="630936" y="640080"/>
            <a:ext cx="4818888" cy="1481328"/>
          </a:xfrm>
        </p:spPr>
        <p:txBody>
          <a:bodyPr anchor="b">
            <a:normAutofit/>
          </a:bodyPr>
          <a:lstStyle/>
          <a:p>
            <a:r>
              <a:rPr lang="en-US" sz="3400" dirty="0"/>
              <a:t>Dataset Overview: Climate Change Tweets on Twitter</a:t>
            </a:r>
          </a:p>
        </p:txBody>
      </p:sp>
      <p:sp>
        <p:nvSpPr>
          <p:cNvPr id="28"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A95DEBB-0B5A-3D34-0960-D8B5529CA6CA}"/>
              </a:ext>
            </a:extLst>
          </p:cNvPr>
          <p:cNvSpPr>
            <a:spLocks noGrp="1"/>
          </p:cNvSpPr>
          <p:nvPr>
            <p:ph idx="1"/>
          </p:nvPr>
        </p:nvSpPr>
        <p:spPr>
          <a:xfrm>
            <a:off x="630936" y="2660904"/>
            <a:ext cx="4818888" cy="3547872"/>
          </a:xfrm>
        </p:spPr>
        <p:txBody>
          <a:bodyPr anchor="t">
            <a:normAutofit/>
          </a:bodyPr>
          <a:lstStyle/>
          <a:p>
            <a:pPr fontAlgn="ctr"/>
            <a:r>
              <a:rPr lang="en-US" sz="1500" b="1" i="0">
                <a:effectLst/>
              </a:rPr>
              <a:t>Source</a:t>
            </a:r>
            <a:r>
              <a:rPr lang="en-US" sz="1500" b="0" i="0">
                <a:effectLst/>
              </a:rPr>
              <a:t>: Tweets scraped by Kaggle user Diego Farchione</a:t>
            </a:r>
          </a:p>
          <a:p>
            <a:pPr>
              <a:buFont typeface="Arial" panose="020B0604020202020204" pitchFamily="34" charset="0"/>
              <a:buChar char="•"/>
            </a:pPr>
            <a:r>
              <a:rPr lang="en-US" sz="1500" b="1" i="0">
                <a:effectLst/>
              </a:rPr>
              <a:t>Duration</a:t>
            </a:r>
            <a:r>
              <a:rPr lang="en-US" sz="1500" b="0" i="0">
                <a:effectLst/>
              </a:rPr>
              <a:t>: Captured from January 2022 to July 2022.</a:t>
            </a:r>
          </a:p>
          <a:p>
            <a:r>
              <a:rPr lang="en-US" sz="1500" b="1" i="0">
                <a:effectLst/>
              </a:rPr>
              <a:t>Content</a:t>
            </a:r>
            <a:r>
              <a:rPr lang="en-US" sz="1500" b="0" i="0">
                <a:effectLst/>
              </a:rPr>
              <a:t>: Highlights top tweets with the keyword 'Climate Change’ between January 2022 to July 2022.</a:t>
            </a:r>
          </a:p>
          <a:p>
            <a:r>
              <a:rPr lang="en-US" sz="1500" b="1" i="0">
                <a:effectLst/>
              </a:rPr>
              <a:t>Key Features (for each tweet)</a:t>
            </a:r>
            <a:r>
              <a:rPr lang="en-US" sz="1500" b="0" i="0">
                <a:effectLst/>
              </a:rPr>
              <a:t>:</a:t>
            </a:r>
          </a:p>
          <a:p>
            <a:pPr lvl="1"/>
            <a:r>
              <a:rPr lang="en-US" sz="1500" i="1">
                <a:effectLst/>
              </a:rPr>
              <a:t>User &amp; Tweet Details</a:t>
            </a:r>
            <a:r>
              <a:rPr lang="en-US" sz="1500" b="0" i="0">
                <a:effectLst/>
              </a:rPr>
              <a:t>: </a:t>
            </a:r>
          </a:p>
          <a:p>
            <a:pPr lvl="2"/>
            <a:r>
              <a:rPr lang="en-US" sz="1500" b="0" i="0">
                <a:effectLst/>
              </a:rPr>
              <a:t>User Screen Name, Username, Text, </a:t>
            </a:r>
            <a:r>
              <a:rPr lang="en-US" sz="1500"/>
              <a:t>Date</a:t>
            </a:r>
            <a:endParaRPr lang="en-US" sz="1500" b="0" i="0">
              <a:effectLst/>
            </a:endParaRPr>
          </a:p>
          <a:p>
            <a:pPr lvl="1"/>
            <a:r>
              <a:rPr lang="en-US" sz="1500" i="1">
                <a:effectLst/>
              </a:rPr>
              <a:t>Engagement</a:t>
            </a:r>
            <a:r>
              <a:rPr lang="en-US" sz="1500" i="1"/>
              <a:t> </a:t>
            </a:r>
            <a:r>
              <a:rPr lang="en-US" sz="1500" i="1">
                <a:effectLst/>
              </a:rPr>
              <a:t>Metrics </a:t>
            </a:r>
            <a:r>
              <a:rPr lang="en-US" sz="1500" b="0" i="0">
                <a:effectLst/>
              </a:rPr>
              <a:t>:</a:t>
            </a:r>
          </a:p>
          <a:p>
            <a:pPr lvl="2"/>
            <a:r>
              <a:rPr lang="en-US" sz="1500" b="0" i="0">
                <a:effectLst/>
              </a:rPr>
              <a:t>Comments, Likes, and Retweets</a:t>
            </a:r>
          </a:p>
          <a:p>
            <a:pPr lvl="1"/>
            <a:r>
              <a:rPr lang="en-US" sz="1500" i="1">
                <a:effectLst/>
              </a:rPr>
              <a:t>Additional Context</a:t>
            </a:r>
            <a:r>
              <a:rPr lang="en-US" sz="1500"/>
              <a:t>:</a:t>
            </a:r>
          </a:p>
          <a:p>
            <a:pPr lvl="2"/>
            <a:r>
              <a:rPr lang="en-US" sz="1500" b="0" i="0">
                <a:effectLst/>
              </a:rPr>
              <a:t>Emojis, Image Link,</a:t>
            </a:r>
            <a:endParaRPr lang="en-US" sz="1500"/>
          </a:p>
          <a:p>
            <a:endParaRPr lang="en-US" sz="1500"/>
          </a:p>
        </p:txBody>
      </p:sp>
      <p:grpSp>
        <p:nvGrpSpPr>
          <p:cNvPr id="14" name="Group 13">
            <a:extLst>
              <a:ext uri="{FF2B5EF4-FFF2-40B4-BE49-F238E27FC236}">
                <a16:creationId xmlns:a16="http://schemas.microsoft.com/office/drawing/2014/main" id="{5D6C6CE0-63B2-0181-EAF5-BEADD784949B}"/>
              </a:ext>
            </a:extLst>
          </p:cNvPr>
          <p:cNvGrpSpPr/>
          <p:nvPr/>
        </p:nvGrpSpPr>
        <p:grpSpPr>
          <a:xfrm>
            <a:off x="6099048" y="853162"/>
            <a:ext cx="5458968" cy="5151675"/>
            <a:chOff x="6732988" y="1686007"/>
            <a:chExt cx="4620812" cy="4360700"/>
          </a:xfrm>
        </p:grpSpPr>
        <p:pic>
          <p:nvPicPr>
            <p:cNvPr id="7" name="Picture 6" descr="A screenshot of a social media post&#10;&#10;Description automatically generated">
              <a:extLst>
                <a:ext uri="{FF2B5EF4-FFF2-40B4-BE49-F238E27FC236}">
                  <a16:creationId xmlns:a16="http://schemas.microsoft.com/office/drawing/2014/main" id="{A283758B-5511-56ED-89A6-1173C6F9F95D}"/>
                </a:ext>
              </a:extLst>
            </p:cNvPr>
            <p:cNvPicPr>
              <a:picLocks noChangeAspect="1"/>
            </p:cNvPicPr>
            <p:nvPr/>
          </p:nvPicPr>
          <p:blipFill>
            <a:blip r:embed="rId2"/>
            <a:stretch>
              <a:fillRect/>
            </a:stretch>
          </p:blipFill>
          <p:spPr>
            <a:xfrm>
              <a:off x="6732988" y="1686007"/>
              <a:ext cx="4620812" cy="4360700"/>
            </a:xfrm>
            <a:prstGeom prst="rect">
              <a:avLst/>
            </a:prstGeom>
            <a:ln>
              <a:noFill/>
            </a:ln>
          </p:spPr>
        </p:pic>
        <p:sp>
          <p:nvSpPr>
            <p:cNvPr id="8" name="Rectangle 7">
              <a:extLst>
                <a:ext uri="{FF2B5EF4-FFF2-40B4-BE49-F238E27FC236}">
                  <a16:creationId xmlns:a16="http://schemas.microsoft.com/office/drawing/2014/main" id="{F25C1E77-25F0-FAD0-E50B-3BFA85534C58}"/>
                </a:ext>
              </a:extLst>
            </p:cNvPr>
            <p:cNvSpPr/>
            <p:nvPr/>
          </p:nvSpPr>
          <p:spPr>
            <a:xfrm>
              <a:off x="7245626" y="1878496"/>
              <a:ext cx="993913" cy="15902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9" name="Rectangle 8">
              <a:extLst>
                <a:ext uri="{FF2B5EF4-FFF2-40B4-BE49-F238E27FC236}">
                  <a16:creationId xmlns:a16="http://schemas.microsoft.com/office/drawing/2014/main" id="{704CDE99-C82A-E839-8C01-0313B661BE93}"/>
                </a:ext>
              </a:extLst>
            </p:cNvPr>
            <p:cNvSpPr/>
            <p:nvPr/>
          </p:nvSpPr>
          <p:spPr>
            <a:xfrm>
              <a:off x="7245626" y="1719470"/>
              <a:ext cx="1059802" cy="15902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E937A2A-BB8E-0AC7-AA79-E7C3D8DE43A9}"/>
                </a:ext>
              </a:extLst>
            </p:cNvPr>
            <p:cNvSpPr/>
            <p:nvPr/>
          </p:nvSpPr>
          <p:spPr>
            <a:xfrm>
              <a:off x="6971015" y="4968322"/>
              <a:ext cx="950360" cy="20367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FEACA9F-5EBA-058C-EB1A-DEBA8CFB488B}"/>
                </a:ext>
              </a:extLst>
            </p:cNvPr>
            <p:cNvSpPr/>
            <p:nvPr/>
          </p:nvSpPr>
          <p:spPr>
            <a:xfrm>
              <a:off x="6861313" y="5668616"/>
              <a:ext cx="2720009" cy="29486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ABB46D-BAEC-6132-D580-E2C3ADB44735}"/>
                </a:ext>
              </a:extLst>
            </p:cNvPr>
            <p:cNvSpPr/>
            <p:nvPr/>
          </p:nvSpPr>
          <p:spPr>
            <a:xfrm>
              <a:off x="6861312" y="5315155"/>
              <a:ext cx="1239861" cy="22973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2756269-0BEA-9E5C-5524-7BAF91A137EB}"/>
                </a:ext>
              </a:extLst>
            </p:cNvPr>
            <p:cNvSpPr/>
            <p:nvPr/>
          </p:nvSpPr>
          <p:spPr>
            <a:xfrm>
              <a:off x="6810092" y="2105247"/>
              <a:ext cx="4403713" cy="79035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6586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5A0650-18DF-0512-4D23-2B9C1F028312}"/>
              </a:ext>
            </a:extLst>
          </p:cNvPr>
          <p:cNvSpPr>
            <a:spLocks noGrp="1"/>
          </p:cNvSpPr>
          <p:nvPr>
            <p:ph type="title"/>
          </p:nvPr>
        </p:nvSpPr>
        <p:spPr>
          <a:xfrm>
            <a:off x="630936" y="639520"/>
            <a:ext cx="3429000" cy="1719072"/>
          </a:xfrm>
        </p:spPr>
        <p:txBody>
          <a:bodyPr anchor="b">
            <a:normAutofit/>
          </a:bodyPr>
          <a:lstStyle/>
          <a:p>
            <a:r>
              <a:rPr lang="en-US" sz="4200" dirty="0"/>
              <a:t>Analysis: Word Frequency</a:t>
            </a:r>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F761A2-74ED-FC71-04B0-058311EA6BDD}"/>
              </a:ext>
            </a:extLst>
          </p:cNvPr>
          <p:cNvSpPr>
            <a:spLocks noGrp="1"/>
          </p:cNvSpPr>
          <p:nvPr>
            <p:ph idx="1"/>
          </p:nvPr>
        </p:nvSpPr>
        <p:spPr>
          <a:xfrm>
            <a:off x="630936" y="2807208"/>
            <a:ext cx="3429000" cy="3410712"/>
          </a:xfrm>
        </p:spPr>
        <p:txBody>
          <a:bodyPr anchor="t">
            <a:normAutofit/>
          </a:bodyPr>
          <a:lstStyle/>
          <a:p>
            <a:pPr>
              <a:buFont typeface="Arial" panose="020B0604020202020204" pitchFamily="34" charset="0"/>
              <a:buChar char="•"/>
            </a:pPr>
            <a:r>
              <a:rPr lang="en-US" sz="1500" b="1" i="0" dirty="0">
                <a:effectLst/>
              </a:rPr>
              <a:t>Referencing &amp; Responsibility</a:t>
            </a:r>
            <a:r>
              <a:rPr lang="en-US" sz="1500" b="0" i="0" dirty="0">
                <a:effectLst/>
              </a:rPr>
              <a:t>: High mentions of "quote," "people," and "world" show a trend of referencing others and emphasizing global responsibility.</a:t>
            </a:r>
          </a:p>
          <a:p>
            <a:pPr>
              <a:buFont typeface="Arial" panose="020B0604020202020204" pitchFamily="34" charset="0"/>
              <a:buChar char="•"/>
            </a:pPr>
            <a:r>
              <a:rPr lang="en-US" sz="1500" b="1" i="0" dirty="0">
                <a:effectLst/>
              </a:rPr>
              <a:t>Urgency &amp; Action</a:t>
            </a:r>
            <a:r>
              <a:rPr lang="en-US" sz="1500" b="0" i="0" dirty="0">
                <a:effectLst/>
              </a:rPr>
              <a:t>: Terms like "action," "need," and "crisis" highlight the immediacy and urgency in the climate change discourse.</a:t>
            </a:r>
          </a:p>
          <a:p>
            <a:pPr>
              <a:buFont typeface="Arial" panose="020B0604020202020204" pitchFamily="34" charset="0"/>
              <a:buChar char="•"/>
            </a:pPr>
            <a:r>
              <a:rPr lang="en-US" sz="1500" b="1" i="0" dirty="0">
                <a:effectLst/>
              </a:rPr>
              <a:t>Topics &amp; Solutions</a:t>
            </a:r>
            <a:r>
              <a:rPr lang="en-US" sz="1500" b="0" i="0" dirty="0">
                <a:effectLst/>
              </a:rPr>
              <a:t>: Words such as "energy," "impact," and "global" point to discussions on renewable solutions and global effects.</a:t>
            </a:r>
          </a:p>
        </p:txBody>
      </p:sp>
      <p:pic>
        <p:nvPicPr>
          <p:cNvPr id="8" name="Picture 7">
            <a:extLst>
              <a:ext uri="{FF2B5EF4-FFF2-40B4-BE49-F238E27FC236}">
                <a16:creationId xmlns:a16="http://schemas.microsoft.com/office/drawing/2014/main" id="{0938C271-552E-35BE-03D8-9915F2B761F8}"/>
              </a:ext>
            </a:extLst>
          </p:cNvPr>
          <p:cNvPicPr>
            <a:picLocks noChangeAspect="1"/>
          </p:cNvPicPr>
          <p:nvPr/>
        </p:nvPicPr>
        <p:blipFill>
          <a:blip r:embed="rId3"/>
          <a:stretch>
            <a:fillRect/>
          </a:stretch>
        </p:blipFill>
        <p:spPr>
          <a:xfrm>
            <a:off x="4231036" y="1499056"/>
            <a:ext cx="7960963" cy="4860899"/>
          </a:xfrm>
          <a:prstGeom prst="rect">
            <a:avLst/>
          </a:prstGeom>
        </p:spPr>
      </p:pic>
    </p:spTree>
    <p:extLst>
      <p:ext uri="{BB962C8B-B14F-4D97-AF65-F5344CB8AC3E}">
        <p14:creationId xmlns:p14="http://schemas.microsoft.com/office/powerpoint/2010/main" val="3300408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5A0650-18DF-0512-4D23-2B9C1F028312}"/>
              </a:ext>
            </a:extLst>
          </p:cNvPr>
          <p:cNvSpPr>
            <a:spLocks noGrp="1"/>
          </p:cNvSpPr>
          <p:nvPr>
            <p:ph type="title"/>
          </p:nvPr>
        </p:nvSpPr>
        <p:spPr>
          <a:xfrm>
            <a:off x="630936" y="639520"/>
            <a:ext cx="3911306" cy="1719072"/>
          </a:xfrm>
        </p:spPr>
        <p:txBody>
          <a:bodyPr anchor="b">
            <a:noAutofit/>
          </a:bodyPr>
          <a:lstStyle/>
          <a:p>
            <a:r>
              <a:rPr lang="en-US" sz="4000" dirty="0"/>
              <a:t>Analysis: Named Entity Recognition</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F761A2-74ED-FC71-04B0-058311EA6BDD}"/>
              </a:ext>
            </a:extLst>
          </p:cNvPr>
          <p:cNvSpPr>
            <a:spLocks noGrp="1"/>
          </p:cNvSpPr>
          <p:nvPr>
            <p:ph idx="1"/>
          </p:nvPr>
        </p:nvSpPr>
        <p:spPr>
          <a:xfrm>
            <a:off x="630935" y="2807208"/>
            <a:ext cx="5071828" cy="3705706"/>
          </a:xfrm>
        </p:spPr>
        <p:txBody>
          <a:bodyPr anchor="t">
            <a:noAutofit/>
          </a:bodyPr>
          <a:lstStyle/>
          <a:p>
            <a:pPr algn="l">
              <a:buFont typeface="Arial" panose="020B0604020202020204" pitchFamily="34" charset="0"/>
              <a:buChar char="•"/>
            </a:pPr>
            <a:r>
              <a:rPr lang="en-US" sz="1600" b="1" i="0" dirty="0">
                <a:effectLst/>
              </a:rPr>
              <a:t>Prominent Figures &amp; Politics</a:t>
            </a:r>
            <a:r>
              <a:rPr lang="en-US" sz="1600" b="0" i="0" dirty="0">
                <a:effectLst/>
              </a:rPr>
              <a:t>:</a:t>
            </a:r>
          </a:p>
          <a:p>
            <a:pPr lvl="1"/>
            <a:r>
              <a:rPr lang="en-US" sz="1600" b="0" i="0" dirty="0">
                <a:effectLst/>
              </a:rPr>
              <a:t> High mentions of political figures like "Putin," "Scott Morrison," and "Joe Biden" indicate a political angle to the climate change discourse.</a:t>
            </a:r>
          </a:p>
          <a:p>
            <a:pPr algn="l">
              <a:buFont typeface="Arial" panose="020B0604020202020204" pitchFamily="34" charset="0"/>
              <a:buChar char="•"/>
            </a:pPr>
            <a:r>
              <a:rPr lang="en-US" sz="1600" b="1" i="0" dirty="0">
                <a:effectLst/>
              </a:rPr>
              <a:t>Global Institutions &amp; Media</a:t>
            </a:r>
            <a:r>
              <a:rPr lang="en-US" sz="1600" b="0" i="0" dirty="0">
                <a:effectLst/>
              </a:rPr>
              <a:t>: </a:t>
            </a:r>
          </a:p>
          <a:p>
            <a:pPr lvl="1"/>
            <a:r>
              <a:rPr lang="en-US" sz="1600" b="0" i="0" dirty="0">
                <a:effectLst/>
              </a:rPr>
              <a:t>Organizations like "UN," "Supreme Court," and media outlets "</a:t>
            </a:r>
            <a:r>
              <a:rPr lang="en-US" sz="1600" b="0" i="0" dirty="0" err="1">
                <a:effectLst/>
              </a:rPr>
              <a:t>abc.net.au</a:t>
            </a:r>
            <a:r>
              <a:rPr lang="en-US" sz="1600" b="0" i="0" dirty="0">
                <a:effectLst/>
              </a:rPr>
              <a:t>" </a:t>
            </a:r>
            <a:r>
              <a:rPr lang="en-US" sz="1600" dirty="0"/>
              <a:t>and </a:t>
            </a:r>
            <a:r>
              <a:rPr lang="en-US" sz="1600" b="0" i="0" dirty="0">
                <a:effectLst/>
              </a:rPr>
              <a:t>"CNN" suggest authoritative sources and media's role in the conversation.</a:t>
            </a:r>
          </a:p>
          <a:p>
            <a:pPr algn="l">
              <a:buFont typeface="Arial" panose="020B0604020202020204" pitchFamily="34" charset="0"/>
              <a:buChar char="•"/>
            </a:pPr>
            <a:r>
              <a:rPr lang="en-US" sz="1600" b="1" i="0" dirty="0">
                <a:effectLst/>
              </a:rPr>
              <a:t>Global Spread</a:t>
            </a:r>
            <a:r>
              <a:rPr lang="en-US" sz="1600" b="0" i="0" dirty="0">
                <a:effectLst/>
              </a:rPr>
              <a:t>: </a:t>
            </a:r>
          </a:p>
          <a:p>
            <a:pPr lvl="1"/>
            <a:r>
              <a:rPr lang="en-US" sz="1600" b="0" i="0" dirty="0">
                <a:effectLst/>
              </a:rPr>
              <a:t>Geopolitical mentions span continents, from "Australia" to "China" and "California" to "Russia," showcasing the global nature of the climate issue.</a:t>
            </a:r>
          </a:p>
        </p:txBody>
      </p:sp>
      <p:pic>
        <p:nvPicPr>
          <p:cNvPr id="4" name="Content Placeholder 4" descr="A table of words with black text&#10;&#10;Description automatically generated">
            <a:extLst>
              <a:ext uri="{FF2B5EF4-FFF2-40B4-BE49-F238E27FC236}">
                <a16:creationId xmlns:a16="http://schemas.microsoft.com/office/drawing/2014/main" id="{8DCD88E4-B5C8-14D2-4CB2-2398FED6BE60}"/>
              </a:ext>
            </a:extLst>
          </p:cNvPr>
          <p:cNvPicPr>
            <a:picLocks noChangeAspect="1"/>
          </p:cNvPicPr>
          <p:nvPr/>
        </p:nvPicPr>
        <p:blipFill>
          <a:blip r:embed="rId3"/>
          <a:stretch>
            <a:fillRect/>
          </a:stretch>
        </p:blipFill>
        <p:spPr>
          <a:xfrm>
            <a:off x="6333699" y="1457275"/>
            <a:ext cx="5227365" cy="3943450"/>
          </a:xfrm>
          <a:prstGeom prst="rect">
            <a:avLst/>
          </a:prstGeom>
        </p:spPr>
      </p:pic>
      <p:sp>
        <p:nvSpPr>
          <p:cNvPr id="5" name="TextBox 4">
            <a:extLst>
              <a:ext uri="{FF2B5EF4-FFF2-40B4-BE49-F238E27FC236}">
                <a16:creationId xmlns:a16="http://schemas.microsoft.com/office/drawing/2014/main" id="{3B8F452C-F718-CB37-B200-50E85E2FFCFE}"/>
              </a:ext>
            </a:extLst>
          </p:cNvPr>
          <p:cNvSpPr txBox="1"/>
          <p:nvPr/>
        </p:nvSpPr>
        <p:spPr>
          <a:xfrm>
            <a:off x="6407192" y="1087943"/>
            <a:ext cx="4871304" cy="400110"/>
          </a:xfrm>
          <a:prstGeom prst="rect">
            <a:avLst/>
          </a:prstGeom>
          <a:noFill/>
        </p:spPr>
        <p:txBody>
          <a:bodyPr wrap="square" rtlCol="0">
            <a:spAutoFit/>
          </a:bodyPr>
          <a:lstStyle/>
          <a:p>
            <a:pPr algn="ctr"/>
            <a:r>
              <a:rPr lang="en-US" sz="2000" b="1" i="0" dirty="0">
                <a:effectLst/>
              </a:rPr>
              <a:t>Top Mentioned Entities in Tweets</a:t>
            </a:r>
            <a:endParaRPr lang="en-US" sz="2000" b="1" dirty="0"/>
          </a:p>
        </p:txBody>
      </p:sp>
      <p:sp>
        <p:nvSpPr>
          <p:cNvPr id="6" name="TextBox 5">
            <a:extLst>
              <a:ext uri="{FF2B5EF4-FFF2-40B4-BE49-F238E27FC236}">
                <a16:creationId xmlns:a16="http://schemas.microsoft.com/office/drawing/2014/main" id="{7210343B-3F6F-F7A0-0742-4A91BC994839}"/>
              </a:ext>
            </a:extLst>
          </p:cNvPr>
          <p:cNvSpPr txBox="1"/>
          <p:nvPr/>
        </p:nvSpPr>
        <p:spPr>
          <a:xfrm>
            <a:off x="6407192" y="5354301"/>
            <a:ext cx="4871304" cy="830997"/>
          </a:xfrm>
          <a:prstGeom prst="rect">
            <a:avLst/>
          </a:prstGeom>
          <a:noFill/>
        </p:spPr>
        <p:txBody>
          <a:bodyPr wrap="square" rtlCol="0">
            <a:spAutoFit/>
          </a:bodyPr>
          <a:lstStyle/>
          <a:p>
            <a:r>
              <a:rPr lang="en-US" sz="1600" b="1" i="0" dirty="0">
                <a:solidFill>
                  <a:srgbClr val="374151"/>
                </a:solidFill>
                <a:effectLst/>
                <a:latin typeface="Söhne"/>
              </a:rPr>
              <a:t>Table 1: </a:t>
            </a:r>
            <a:r>
              <a:rPr lang="en-US" sz="1600" b="0" i="0" dirty="0">
                <a:solidFill>
                  <a:srgbClr val="374151"/>
                </a:solidFill>
                <a:effectLst/>
                <a:latin typeface="Söhne"/>
              </a:rPr>
              <a:t>A summary of the most frequently mentioned people, organizations, and geopolitical entities in the analyzed tweets. </a:t>
            </a:r>
            <a:endParaRPr lang="en-US" sz="1600" dirty="0"/>
          </a:p>
        </p:txBody>
      </p:sp>
    </p:spTree>
    <p:extLst>
      <p:ext uri="{BB962C8B-B14F-4D97-AF65-F5344CB8AC3E}">
        <p14:creationId xmlns:p14="http://schemas.microsoft.com/office/powerpoint/2010/main" val="4113173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6B94A2-D800-533A-15A7-D12493F64446}"/>
              </a:ext>
            </a:extLst>
          </p:cNvPr>
          <p:cNvSpPr>
            <a:spLocks noGrp="1"/>
          </p:cNvSpPr>
          <p:nvPr>
            <p:ph type="title"/>
          </p:nvPr>
        </p:nvSpPr>
        <p:spPr>
          <a:xfrm>
            <a:off x="841248" y="256032"/>
            <a:ext cx="10506456" cy="1014984"/>
          </a:xfrm>
        </p:spPr>
        <p:txBody>
          <a:bodyPr anchor="b">
            <a:normAutofit/>
          </a:bodyPr>
          <a:lstStyle/>
          <a:p>
            <a:r>
              <a:rPr lang="en-US"/>
              <a:t>Analysis: Topic Modeling </a:t>
            </a:r>
          </a:p>
        </p:txBody>
      </p:sp>
      <p:sp>
        <p:nvSpPr>
          <p:cNvPr id="22" name="Rectangle 2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TextBox 12">
            <a:extLst>
              <a:ext uri="{FF2B5EF4-FFF2-40B4-BE49-F238E27FC236}">
                <a16:creationId xmlns:a16="http://schemas.microsoft.com/office/drawing/2014/main" id="{71B153EF-0FE5-53AB-D11A-8CC604D11DC9}"/>
              </a:ext>
            </a:extLst>
          </p:cNvPr>
          <p:cNvSpPr txBox="1"/>
          <p:nvPr/>
        </p:nvSpPr>
        <p:spPr>
          <a:xfrm>
            <a:off x="841247" y="2184528"/>
            <a:ext cx="5637045" cy="1697901"/>
          </a:xfrm>
          <a:prstGeom prst="rect">
            <a:avLst/>
          </a:prstGeom>
          <a:noFill/>
        </p:spPr>
        <p:txBody>
          <a:bodyPr wrap="square" rtlCol="0">
            <a:spAutoFit/>
          </a:bodyPr>
          <a:lstStyle/>
          <a:p>
            <a:pPr defTabSz="576804">
              <a:spcAft>
                <a:spcPts val="498"/>
              </a:spcAft>
            </a:pPr>
            <a:r>
              <a:rPr lang="en-US" sz="1600" b="1" kern="1200" dirty="0">
                <a:solidFill>
                  <a:schemeClr val="tx1"/>
                </a:solidFill>
                <a:latin typeface="+mn-lt"/>
                <a:ea typeface="+mn-ea"/>
                <a:cs typeface="+mn-cs"/>
              </a:rPr>
              <a:t>Topic 1: Climate Policy and Implications</a:t>
            </a:r>
          </a:p>
          <a:p>
            <a:pPr marL="285750" indent="-285750" defTabSz="576804">
              <a:spcAft>
                <a:spcPts val="498"/>
              </a:spcAft>
              <a:buFont typeface="Arial" panose="020B0604020202020204" pitchFamily="34" charset="0"/>
              <a:buChar char="•"/>
            </a:pPr>
            <a:r>
              <a:rPr lang="en-US" sz="1600" kern="1200" dirty="0">
                <a:solidFill>
                  <a:schemeClr val="tx1"/>
                </a:solidFill>
                <a:latin typeface="+mn-lt"/>
                <a:ea typeface="+mn-ea"/>
                <a:cs typeface="+mn-cs"/>
              </a:rPr>
              <a:t>A focus on energy, climate change, emissions, and carbon footprint, hinting at a discourse around climate crisis and the policies needed to address it.</a:t>
            </a:r>
          </a:p>
          <a:p>
            <a:pPr marL="285750" indent="-285750" defTabSz="576804">
              <a:spcAft>
                <a:spcPts val="498"/>
              </a:spcAft>
              <a:buFont typeface="Arial" panose="020B0604020202020204" pitchFamily="34" charset="0"/>
              <a:buChar char="•"/>
            </a:pPr>
            <a:r>
              <a:rPr lang="en-US" sz="1600" kern="1200" dirty="0">
                <a:solidFill>
                  <a:schemeClr val="tx1"/>
                </a:solidFill>
                <a:latin typeface="+mn-lt"/>
                <a:ea typeface="+mn-ea"/>
                <a:cs typeface="+mn-cs"/>
              </a:rPr>
              <a:t>Terms like "U.S" and "green" might be indicating regional or global environmental policies.</a:t>
            </a:r>
            <a:endParaRPr lang="en-US" dirty="0"/>
          </a:p>
        </p:txBody>
      </p:sp>
      <p:sp>
        <p:nvSpPr>
          <p:cNvPr id="15" name="TextBox 14">
            <a:extLst>
              <a:ext uri="{FF2B5EF4-FFF2-40B4-BE49-F238E27FC236}">
                <a16:creationId xmlns:a16="http://schemas.microsoft.com/office/drawing/2014/main" id="{BBC5C81B-8BDB-EF95-73CA-C2C8CAAC8B4E}"/>
              </a:ext>
            </a:extLst>
          </p:cNvPr>
          <p:cNvSpPr txBox="1"/>
          <p:nvPr/>
        </p:nvSpPr>
        <p:spPr>
          <a:xfrm>
            <a:off x="865953" y="4516779"/>
            <a:ext cx="5082475" cy="1141338"/>
          </a:xfrm>
          <a:prstGeom prst="rect">
            <a:avLst/>
          </a:prstGeom>
          <a:noFill/>
        </p:spPr>
        <p:txBody>
          <a:bodyPr wrap="square" rtlCol="0">
            <a:spAutoFit/>
          </a:bodyPr>
          <a:lstStyle/>
          <a:p>
            <a:pPr defTabSz="576804">
              <a:spcAft>
                <a:spcPts val="498"/>
              </a:spcAft>
            </a:pPr>
            <a:r>
              <a:rPr lang="en-US" sz="1600" b="1" kern="1200" dirty="0">
                <a:solidFill>
                  <a:schemeClr val="tx1"/>
                </a:solidFill>
                <a:latin typeface="+mn-lt"/>
                <a:ea typeface="+mn-ea"/>
                <a:cs typeface="+mn-cs"/>
              </a:rPr>
              <a:t>Topic 2: </a:t>
            </a:r>
            <a:r>
              <a:rPr lang="en-US" sz="1600" b="1" i="0" dirty="0">
                <a:effectLst/>
                <a:latin typeface="Söhne"/>
              </a:rPr>
              <a:t>Food Security Amid Disasters</a:t>
            </a:r>
            <a:endParaRPr lang="en-US" sz="1600" kern="1200" dirty="0">
              <a:solidFill>
                <a:srgbClr val="374151"/>
              </a:solidFill>
              <a:latin typeface="+mn-lt"/>
              <a:ea typeface="+mn-ea"/>
              <a:cs typeface="+mn-cs"/>
            </a:endParaRPr>
          </a:p>
          <a:p>
            <a:pPr marL="285750" indent="-285750" defTabSz="576804">
              <a:spcAft>
                <a:spcPts val="498"/>
              </a:spcAft>
              <a:buFont typeface="Arial" panose="020B0604020202020204" pitchFamily="34" charset="0"/>
              <a:buChar char="•"/>
            </a:pPr>
            <a:r>
              <a:rPr lang="en-US" sz="1600" kern="1200" dirty="0">
                <a:solidFill>
                  <a:srgbClr val="374151"/>
                </a:solidFill>
                <a:latin typeface="+mn-lt"/>
                <a:ea typeface="+mn-ea"/>
                <a:cs typeface="+mn-cs"/>
              </a:rPr>
              <a:t>Discussions on food security in times of floods, wars, and other disasters, highlighting the challenges faced during summer or other critical times.</a:t>
            </a:r>
            <a:endParaRPr lang="en-US" dirty="0"/>
          </a:p>
        </p:txBody>
      </p:sp>
      <p:sp>
        <p:nvSpPr>
          <p:cNvPr id="5" name="TextBox 4">
            <a:extLst>
              <a:ext uri="{FF2B5EF4-FFF2-40B4-BE49-F238E27FC236}">
                <a16:creationId xmlns:a16="http://schemas.microsoft.com/office/drawing/2014/main" id="{18202AAC-0F69-8C6E-915F-A0920A010D1A}"/>
              </a:ext>
            </a:extLst>
          </p:cNvPr>
          <p:cNvSpPr txBox="1"/>
          <p:nvPr/>
        </p:nvSpPr>
        <p:spPr>
          <a:xfrm>
            <a:off x="7155272" y="2184528"/>
            <a:ext cx="4036920" cy="338554"/>
          </a:xfrm>
          <a:prstGeom prst="rect">
            <a:avLst/>
          </a:prstGeom>
          <a:solidFill>
            <a:schemeClr val="bg1"/>
          </a:solidFill>
        </p:spPr>
        <p:txBody>
          <a:bodyPr wrap="square" rtlCol="0">
            <a:spAutoFit/>
          </a:bodyPr>
          <a:lstStyle/>
          <a:p>
            <a:pPr algn="ctr" defTabSz="576804">
              <a:spcAft>
                <a:spcPts val="498"/>
              </a:spcAft>
            </a:pPr>
            <a:r>
              <a:rPr lang="en-US" sz="1600" b="1" kern="1200" dirty="0">
                <a:solidFill>
                  <a:schemeClr val="tx1"/>
                </a:solidFill>
                <a:latin typeface="+mn-lt"/>
                <a:ea typeface="+mn-ea"/>
                <a:cs typeface="+mn-cs"/>
              </a:rPr>
              <a:t>Climate Policy and Implications</a:t>
            </a:r>
          </a:p>
        </p:txBody>
      </p:sp>
      <p:sp>
        <p:nvSpPr>
          <p:cNvPr id="7" name="TextBox 6">
            <a:extLst>
              <a:ext uri="{FF2B5EF4-FFF2-40B4-BE49-F238E27FC236}">
                <a16:creationId xmlns:a16="http://schemas.microsoft.com/office/drawing/2014/main" id="{9F62BD10-812F-5A25-7518-80B7D85F9014}"/>
              </a:ext>
            </a:extLst>
          </p:cNvPr>
          <p:cNvSpPr txBox="1"/>
          <p:nvPr/>
        </p:nvSpPr>
        <p:spPr>
          <a:xfrm>
            <a:off x="7179983" y="4518546"/>
            <a:ext cx="4012209" cy="338554"/>
          </a:xfrm>
          <a:prstGeom prst="rect">
            <a:avLst/>
          </a:prstGeom>
          <a:solidFill>
            <a:schemeClr val="bg1"/>
          </a:solidFill>
        </p:spPr>
        <p:txBody>
          <a:bodyPr wrap="square" rtlCol="0">
            <a:spAutoFit/>
          </a:bodyPr>
          <a:lstStyle/>
          <a:p>
            <a:pPr algn="ctr" defTabSz="576804">
              <a:spcAft>
                <a:spcPts val="498"/>
              </a:spcAft>
            </a:pPr>
            <a:r>
              <a:rPr lang="en-US" sz="1600" b="1" i="0" dirty="0">
                <a:effectLst/>
                <a:latin typeface="Söhne"/>
              </a:rPr>
              <a:t>Food Security Amid Disasters</a:t>
            </a:r>
            <a:endParaRPr lang="en-US" sz="1600" kern="1200" dirty="0">
              <a:solidFill>
                <a:srgbClr val="374151"/>
              </a:solidFill>
              <a:latin typeface="+mn-lt"/>
              <a:ea typeface="+mn-ea"/>
              <a:cs typeface="+mn-cs"/>
            </a:endParaRPr>
          </a:p>
        </p:txBody>
      </p:sp>
      <p:sp>
        <p:nvSpPr>
          <p:cNvPr id="10" name="TextBox 9">
            <a:extLst>
              <a:ext uri="{FF2B5EF4-FFF2-40B4-BE49-F238E27FC236}">
                <a16:creationId xmlns:a16="http://schemas.microsoft.com/office/drawing/2014/main" id="{CA435E2F-10E7-74DB-BC0F-89772C47BF0A}"/>
              </a:ext>
            </a:extLst>
          </p:cNvPr>
          <p:cNvSpPr txBox="1"/>
          <p:nvPr/>
        </p:nvSpPr>
        <p:spPr>
          <a:xfrm>
            <a:off x="841248" y="1738860"/>
            <a:ext cx="10451592" cy="338554"/>
          </a:xfrm>
          <a:prstGeom prst="rect">
            <a:avLst/>
          </a:prstGeom>
          <a:noFill/>
        </p:spPr>
        <p:txBody>
          <a:bodyPr wrap="square">
            <a:spAutoFit/>
          </a:bodyPr>
          <a:lstStyle/>
          <a:p>
            <a:pPr defTabSz="758952">
              <a:spcAft>
                <a:spcPts val="600"/>
              </a:spcAft>
            </a:pPr>
            <a:r>
              <a:rPr lang="en-US" sz="1600" i="1" kern="1200" dirty="0">
                <a:solidFill>
                  <a:srgbClr val="374151"/>
                </a:solidFill>
                <a:latin typeface="Söhne"/>
                <a:ea typeface="+mn-ea"/>
                <a:cs typeface="+mn-cs"/>
              </a:rPr>
              <a:t>Topic modeling is a technique that automatically identifies and groups main themes or topics within large volumes of text</a:t>
            </a:r>
            <a:endParaRPr lang="en-US" sz="1600" i="1" dirty="0"/>
          </a:p>
        </p:txBody>
      </p:sp>
      <p:pic>
        <p:nvPicPr>
          <p:cNvPr id="8" name="Picture 7">
            <a:extLst>
              <a:ext uri="{FF2B5EF4-FFF2-40B4-BE49-F238E27FC236}">
                <a16:creationId xmlns:a16="http://schemas.microsoft.com/office/drawing/2014/main" id="{7F24D6EE-5B6A-C3A5-DB55-9F46D74F20EE}"/>
              </a:ext>
            </a:extLst>
          </p:cNvPr>
          <p:cNvPicPr>
            <a:picLocks noChangeAspect="1"/>
          </p:cNvPicPr>
          <p:nvPr/>
        </p:nvPicPr>
        <p:blipFill rotWithShape="1">
          <a:blip r:embed="rId3"/>
          <a:srcRect t="6938"/>
          <a:stretch/>
        </p:blipFill>
        <p:spPr>
          <a:xfrm>
            <a:off x="7155272" y="2515880"/>
            <a:ext cx="4036920" cy="1991930"/>
          </a:xfrm>
          <a:prstGeom prst="rect">
            <a:avLst/>
          </a:prstGeom>
        </p:spPr>
      </p:pic>
      <p:pic>
        <p:nvPicPr>
          <p:cNvPr id="9" name="Picture 8">
            <a:extLst>
              <a:ext uri="{FF2B5EF4-FFF2-40B4-BE49-F238E27FC236}">
                <a16:creationId xmlns:a16="http://schemas.microsoft.com/office/drawing/2014/main" id="{AA9777B1-E810-C989-CF98-1E251898EFD9}"/>
              </a:ext>
            </a:extLst>
          </p:cNvPr>
          <p:cNvPicPr>
            <a:picLocks noChangeAspect="1"/>
          </p:cNvPicPr>
          <p:nvPr/>
        </p:nvPicPr>
        <p:blipFill rotWithShape="1">
          <a:blip r:embed="rId4"/>
          <a:srcRect t="8147"/>
          <a:stretch/>
        </p:blipFill>
        <p:spPr>
          <a:xfrm>
            <a:off x="7132832" y="4857100"/>
            <a:ext cx="4090058" cy="1991930"/>
          </a:xfrm>
          <a:prstGeom prst="rect">
            <a:avLst/>
          </a:prstGeom>
        </p:spPr>
      </p:pic>
    </p:spTree>
    <p:extLst>
      <p:ext uri="{BB962C8B-B14F-4D97-AF65-F5344CB8AC3E}">
        <p14:creationId xmlns:p14="http://schemas.microsoft.com/office/powerpoint/2010/main" val="276732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7" name="Rectangle 4106">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D638A4-4057-4CE8-9FBE-9DA5C98B7283}"/>
              </a:ext>
            </a:extLst>
          </p:cNvPr>
          <p:cNvSpPr>
            <a:spLocks noGrp="1"/>
          </p:cNvSpPr>
          <p:nvPr>
            <p:ph type="title"/>
          </p:nvPr>
        </p:nvSpPr>
        <p:spPr>
          <a:xfrm>
            <a:off x="841248" y="256032"/>
            <a:ext cx="10506456" cy="1014984"/>
          </a:xfrm>
        </p:spPr>
        <p:txBody>
          <a:bodyPr anchor="b">
            <a:normAutofit/>
          </a:bodyPr>
          <a:lstStyle/>
          <a:p>
            <a:r>
              <a:rPr lang="en-US" dirty="0"/>
              <a:t>Takeaways </a:t>
            </a:r>
          </a:p>
        </p:txBody>
      </p:sp>
      <p:sp>
        <p:nvSpPr>
          <p:cNvPr id="4109" name="Rectangle 4108">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11" name="Rectangle 411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TextBox 7">
            <a:extLst>
              <a:ext uri="{FF2B5EF4-FFF2-40B4-BE49-F238E27FC236}">
                <a16:creationId xmlns:a16="http://schemas.microsoft.com/office/drawing/2014/main" id="{CA39A540-E732-C511-DFCE-99FBBB262C7D}"/>
              </a:ext>
            </a:extLst>
          </p:cNvPr>
          <p:cNvSpPr txBox="1">
            <a:spLocks noChangeAspect="1"/>
          </p:cNvSpPr>
          <p:nvPr/>
        </p:nvSpPr>
        <p:spPr>
          <a:xfrm>
            <a:off x="908708" y="1815308"/>
            <a:ext cx="3158197" cy="1821396"/>
          </a:xfrm>
          <a:prstGeom prst="rect">
            <a:avLst/>
          </a:prstGeom>
          <a:noFill/>
        </p:spPr>
        <p:txBody>
          <a:bodyPr wrap="square" rtlCol="0">
            <a:spAutoFit/>
          </a:bodyPr>
          <a:lstStyle/>
          <a:p>
            <a:pPr algn="ctr" defTabSz="824423">
              <a:spcAft>
                <a:spcPts val="588"/>
              </a:spcAft>
            </a:pPr>
            <a:r>
              <a:rPr lang="en-US" sz="1764" b="1" kern="1200" dirty="0">
                <a:solidFill>
                  <a:schemeClr val="tx1"/>
                </a:solidFill>
                <a:latin typeface="+mn-lt"/>
                <a:ea typeface="+mn-ea"/>
                <a:cs typeface="+mn-cs"/>
              </a:rPr>
              <a:t>Word Frequency Analysis </a:t>
            </a:r>
          </a:p>
          <a:p>
            <a:pPr defTabSz="824423">
              <a:spcAft>
                <a:spcPts val="588"/>
              </a:spcAft>
            </a:pPr>
            <a:endParaRPr lang="en-US" sz="980" kern="1200" dirty="0">
              <a:solidFill>
                <a:schemeClr val="tx1"/>
              </a:solidFill>
              <a:latin typeface="+mn-lt"/>
              <a:ea typeface="+mn-ea"/>
              <a:cs typeface="+mn-cs"/>
            </a:endParaRP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Sense of urgency &amp; need for immediate action</a:t>
            </a: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Solution-oriented discourse</a:t>
            </a: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Emotionally-charged debates</a:t>
            </a:r>
          </a:p>
        </p:txBody>
      </p:sp>
      <p:sp>
        <p:nvSpPr>
          <p:cNvPr id="9" name="TextBox 8">
            <a:extLst>
              <a:ext uri="{FF2B5EF4-FFF2-40B4-BE49-F238E27FC236}">
                <a16:creationId xmlns:a16="http://schemas.microsoft.com/office/drawing/2014/main" id="{41FBC78A-6356-986D-89D2-3800521ECB1E}"/>
              </a:ext>
            </a:extLst>
          </p:cNvPr>
          <p:cNvSpPr txBox="1">
            <a:spLocks noChangeAspect="1"/>
          </p:cNvSpPr>
          <p:nvPr/>
        </p:nvSpPr>
        <p:spPr>
          <a:xfrm>
            <a:off x="4505213" y="1815308"/>
            <a:ext cx="3158197" cy="1571649"/>
          </a:xfrm>
          <a:prstGeom prst="rect">
            <a:avLst/>
          </a:prstGeom>
          <a:noFill/>
        </p:spPr>
        <p:txBody>
          <a:bodyPr wrap="square" rtlCol="0">
            <a:spAutoFit/>
          </a:bodyPr>
          <a:lstStyle/>
          <a:p>
            <a:pPr defTabSz="824423">
              <a:spcAft>
                <a:spcPts val="588"/>
              </a:spcAft>
            </a:pPr>
            <a:r>
              <a:rPr lang="en-US" sz="1764" b="1" kern="1200" dirty="0">
                <a:solidFill>
                  <a:srgbClr val="1C1917"/>
                </a:solidFill>
                <a:latin typeface="+mn-lt"/>
                <a:ea typeface="+mn-ea"/>
                <a:cs typeface="+mn-cs"/>
              </a:rPr>
              <a:t>Named Entity Recognition</a:t>
            </a:r>
          </a:p>
          <a:p>
            <a:pPr defTabSz="824423">
              <a:spcAft>
                <a:spcPts val="588"/>
              </a:spcAft>
            </a:pPr>
            <a:endParaRPr lang="en-US" sz="980" kern="1200" dirty="0">
              <a:solidFill>
                <a:srgbClr val="1C1917"/>
              </a:solidFill>
              <a:latin typeface="+mn-lt"/>
              <a:ea typeface="+mn-ea"/>
              <a:cs typeface="+mn-cs"/>
            </a:endParaRP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Politicized issue, especially in US</a:t>
            </a: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Media outlets shape narrative</a:t>
            </a: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Global issue with local impacts</a:t>
            </a:r>
          </a:p>
        </p:txBody>
      </p:sp>
      <p:sp>
        <p:nvSpPr>
          <p:cNvPr id="10" name="TextBox 9">
            <a:extLst>
              <a:ext uri="{FF2B5EF4-FFF2-40B4-BE49-F238E27FC236}">
                <a16:creationId xmlns:a16="http://schemas.microsoft.com/office/drawing/2014/main" id="{255B038E-C9EA-500C-5638-99F6D37DD95A}"/>
              </a:ext>
            </a:extLst>
          </p:cNvPr>
          <p:cNvSpPr txBox="1">
            <a:spLocks noChangeAspect="1"/>
          </p:cNvSpPr>
          <p:nvPr/>
        </p:nvSpPr>
        <p:spPr>
          <a:xfrm>
            <a:off x="8101718" y="1815308"/>
            <a:ext cx="3158197" cy="1875898"/>
          </a:xfrm>
          <a:prstGeom prst="rect">
            <a:avLst/>
          </a:prstGeom>
          <a:noFill/>
        </p:spPr>
        <p:txBody>
          <a:bodyPr wrap="square" rtlCol="0">
            <a:spAutoFit/>
          </a:bodyPr>
          <a:lstStyle/>
          <a:p>
            <a:pPr algn="ctr" defTabSz="824423">
              <a:spcAft>
                <a:spcPts val="588"/>
              </a:spcAft>
            </a:pPr>
            <a:r>
              <a:rPr lang="en-US" sz="1764" b="1" kern="1200" dirty="0">
                <a:solidFill>
                  <a:srgbClr val="1C1917"/>
                </a:solidFill>
                <a:latin typeface="+mn-lt"/>
                <a:ea typeface="+mn-ea"/>
                <a:cs typeface="+mn-cs"/>
              </a:rPr>
              <a:t>Topic Modeling</a:t>
            </a:r>
          </a:p>
          <a:p>
            <a:pPr defTabSz="824423">
              <a:spcAft>
                <a:spcPts val="588"/>
              </a:spcAft>
            </a:pPr>
            <a:endParaRPr lang="en-US" sz="980" kern="1200" dirty="0">
              <a:solidFill>
                <a:schemeClr val="tx1"/>
              </a:solidFill>
              <a:latin typeface="+mn-lt"/>
              <a:ea typeface="+mn-ea"/>
              <a:cs typeface="+mn-cs"/>
            </a:endParaRP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Holistic Climate Discourse</a:t>
            </a: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Cross-Sectoral Resilience</a:t>
            </a:r>
          </a:p>
          <a:p>
            <a:pPr defTabSz="824423">
              <a:spcAft>
                <a:spcPts val="588"/>
              </a:spcAft>
              <a:buFont typeface="Arial" panose="020B0604020202020204" pitchFamily="34" charset="0"/>
              <a:buChar char="•"/>
            </a:pPr>
            <a:r>
              <a:rPr lang="en-US" sz="1620" dirty="0"/>
              <a:t>Interplay of Policy and Community Action</a:t>
            </a:r>
          </a:p>
        </p:txBody>
      </p:sp>
      <p:pic>
        <p:nvPicPr>
          <p:cNvPr id="4098" name="Picture 2" descr="Generated by DALL·E">
            <a:extLst>
              <a:ext uri="{FF2B5EF4-FFF2-40B4-BE49-F238E27FC236}">
                <a16:creationId xmlns:a16="http://schemas.microsoft.com/office/drawing/2014/main" id="{899BFF9C-F8BE-3E20-C772-3766E31CB5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848" y="4006247"/>
            <a:ext cx="2407917" cy="240791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erated by DALL·E">
            <a:extLst>
              <a:ext uri="{FF2B5EF4-FFF2-40B4-BE49-F238E27FC236}">
                <a16:creationId xmlns:a16="http://schemas.microsoft.com/office/drawing/2014/main" id="{8AB75B23-8EAB-AD03-1C7A-E3D587D802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0353" y="4006247"/>
            <a:ext cx="2407917" cy="240791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enerated by DALL·E">
            <a:extLst>
              <a:ext uri="{FF2B5EF4-FFF2-40B4-BE49-F238E27FC236}">
                <a16:creationId xmlns:a16="http://schemas.microsoft.com/office/drawing/2014/main" id="{08A1D044-07D4-F734-8E13-D58B3D0276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6858" y="4006247"/>
            <a:ext cx="2407917" cy="2407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6888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1905</TotalTime>
  <Words>1445</Words>
  <Application>Microsoft Macintosh PowerPoint</Application>
  <PresentationFormat>Widescreen</PresentationFormat>
  <Paragraphs>103</Paragraphs>
  <Slides>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-apple-system</vt:lpstr>
      <vt:lpstr>Arial</vt:lpstr>
      <vt:lpstr>Calibri</vt:lpstr>
      <vt:lpstr>Calibri Light</vt:lpstr>
      <vt:lpstr>Söhne</vt:lpstr>
      <vt:lpstr>Office Theme</vt:lpstr>
      <vt:lpstr>Climate Change Discourse on Twitter</vt:lpstr>
      <vt:lpstr>Motivation </vt:lpstr>
      <vt:lpstr>Dataset Overview: Climate Change Tweets on Twitter</vt:lpstr>
      <vt:lpstr>Analysis: Word Frequency</vt:lpstr>
      <vt:lpstr>Analysis: Named Entity Recognition</vt:lpstr>
      <vt:lpstr>Analysis: Topic Modeling </vt:lpstr>
      <vt:lpstr>Takeaways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Discourse on Twitter</dc:title>
  <dc:creator>Arvelo, Isabel C</dc:creator>
  <cp:lastModifiedBy>Arvelo, Isabel C</cp:lastModifiedBy>
  <cp:revision>7</cp:revision>
  <dcterms:created xsi:type="dcterms:W3CDTF">2023-10-19T19:15:14Z</dcterms:created>
  <dcterms:modified xsi:type="dcterms:W3CDTF">2023-10-30T12:58:23Z</dcterms:modified>
</cp:coreProperties>
</file>